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20" r:id="rId1"/>
  </p:sldMasterIdLst>
  <p:notesMasterIdLst>
    <p:notesMasterId r:id="rId22"/>
  </p:notesMasterIdLst>
  <p:handoutMasterIdLst>
    <p:handoutMasterId r:id="rId23"/>
  </p:handoutMasterIdLst>
  <p:sldIdLst>
    <p:sldId id="256" r:id="rId2"/>
    <p:sldId id="280" r:id="rId3"/>
    <p:sldId id="263" r:id="rId4"/>
    <p:sldId id="257" r:id="rId5"/>
    <p:sldId id="274" r:id="rId6"/>
    <p:sldId id="277" r:id="rId7"/>
    <p:sldId id="269" r:id="rId8"/>
    <p:sldId id="260" r:id="rId9"/>
    <p:sldId id="261" r:id="rId10"/>
    <p:sldId id="262" r:id="rId11"/>
    <p:sldId id="264" r:id="rId12"/>
    <p:sldId id="265" r:id="rId13"/>
    <p:sldId id="272" r:id="rId14"/>
    <p:sldId id="273" r:id="rId15"/>
    <p:sldId id="275" r:id="rId16"/>
    <p:sldId id="276" r:id="rId17"/>
    <p:sldId id="266" r:id="rId18"/>
    <p:sldId id="278" r:id="rId19"/>
    <p:sldId id="268" r:id="rId20"/>
    <p:sldId id="27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2" d="100"/>
          <a:sy n="72" d="100"/>
        </p:scale>
        <p:origin x="65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892A4F-EBF0-FC4E-A08E-63B17C770F66}" type="datetimeFigureOut">
              <a:rPr lang="en-US" smtClean="0"/>
              <a:t>10/11/2017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D4436A-55AE-BF42-BB89-55664DC4DB8F}" type="slidenum">
              <a:rPr lang="en-US" smtClean="0"/>
              <a:t>‹#›</a:t>
            </a:fld>
            <a:endParaRPr lang="en-US"/>
          </a:p>
        </p:txBody>
      </p:sp>
    </p:spTree>
    <p:extLst>
      <p:ext uri="{BB962C8B-B14F-4D97-AF65-F5344CB8AC3E}">
        <p14:creationId xmlns:p14="http://schemas.microsoft.com/office/powerpoint/2010/main" val="21050732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4D25FD-5C8C-0D4D-B11A-156EBF12618A}" type="datetimeFigureOut">
              <a:rPr lang="en-US" smtClean="0"/>
              <a:t>10/11/2017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99C07E-FB42-B74F-9CA5-7DE46D4F1739}" type="slidenum">
              <a:rPr lang="en-US" smtClean="0"/>
              <a:t>‹#›</a:t>
            </a:fld>
            <a:endParaRPr lang="en-US"/>
          </a:p>
        </p:txBody>
      </p:sp>
    </p:spTree>
    <p:extLst>
      <p:ext uri="{BB962C8B-B14F-4D97-AF65-F5344CB8AC3E}">
        <p14:creationId xmlns:p14="http://schemas.microsoft.com/office/powerpoint/2010/main" val="7044607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0E85A52E-FB27-AD4E-A9F1-4B33B3940074}" type="datetime1">
              <a:rPr lang="en-GB" smtClean="0"/>
              <a:t>11/10/2017</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90495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8BC930-A13F-FB4B-B1BA-04BE1DF873A5}" type="datetime1">
              <a:rPr lang="en-GB"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56582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0EFD08A-8CFF-CC45-A140-294242FF39A7}" type="datetime1">
              <a:rPr lang="en-GB"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36435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DE12F1E5-E2E5-C940-813F-912796B5FAB1}" type="datetime1">
              <a:rPr lang="en-GB"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27989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C28DE5-63D6-9642-9769-F79BA487DF58}" type="datetime1">
              <a:rPr lang="en-GB"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44481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EEC75D8-FBF9-C74E-BD98-E3476C37045A}" type="datetime1">
              <a:rPr lang="en-GB" smtClean="0"/>
              <a:t>11/10/2017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38416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680DBB7-6DCE-484E-8EE2-7B4EA0373F5F}" type="datetime1">
              <a:rPr lang="en-GB" smtClean="0"/>
              <a:t>11/10/2017</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61535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7BD8116A-C1B5-5E44-AFA0-44087F30A4E2}" type="datetime1">
              <a:rPr lang="en-GB"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66378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2F46C3A5-B656-6642-8517-8D2301E7B6A4}" type="datetime1">
              <a:rPr lang="en-GB"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191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22F960-93EC-C244-827A-3672C2F0B432}" type="datetime1">
              <a:rPr lang="en-GB"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01925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AEB068-8481-1046-95E8-168D82451F39}" type="datetime1">
              <a:rPr lang="en-GB" smtClean="0"/>
              <a:t>11/10/2017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551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67F755-8E05-CB4E-96B9-8C0099E86F19}" type="datetime1">
              <a:rPr lang="en-GB"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0003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D975C9-9F02-A247-B73C-B58E858A280F}" type="datetime1">
              <a:rPr lang="en-GB" smtClean="0"/>
              <a:t>11/10/2017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60782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7EBE3C-0927-5B42-8FB7-0057961551AE}" type="datetime1">
              <a:rPr lang="en-GB" smtClean="0"/>
              <a:t>11/10/2017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05773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CC193-B18C-CD41-A734-C2F198D4FC03}" type="datetime1">
              <a:rPr lang="en-GB" smtClean="0"/>
              <a:t>11/10/2017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96387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A2710EE-8FC7-CA40-B1AF-D0DFD8880909}" type="datetime1">
              <a:rPr lang="en-GB"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86784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726F481-F0AF-B548-87A8-AB91930C8113}" type="datetime1">
              <a:rPr lang="en-GB" smtClean="0"/>
              <a:t>11/10/2017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55043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0D2C1396-F4E2-D344-BFAF-C7C73368F393}" type="datetime1">
              <a:rPr lang="en-GB" smtClean="0"/>
              <a:t>11/10/2017</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9589763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hf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vjutunet.no/" TargetMode="External"/><Relationship Id="rId2" Type="http://schemas.openxmlformats.org/officeDocument/2006/relationships/slideLayout" Target="../slideLayouts/slideLayout2.xml"/><Relationship Id="rId1" Type="http://schemas.openxmlformats.org/officeDocument/2006/relationships/video" Target="https://www.youtube.com/embed/kBGNR5l1Png" TargetMode="External"/><Relationship Id="rId5" Type="http://schemas.openxmlformats.org/officeDocument/2006/relationships/image" Target="../media/image3.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olkompani.no/" TargetMode="External"/><Relationship Id="rId2" Type="http://schemas.openxmlformats.org/officeDocument/2006/relationships/slideLayout" Target="../slideLayouts/slideLayout2.xml"/><Relationship Id="rId1" Type="http://schemas.openxmlformats.org/officeDocument/2006/relationships/video" Target="https://www.youtube.com/embed/j9HA3INSQ68" TargetMode="External"/><Relationship Id="rId5" Type="http://schemas.openxmlformats.org/officeDocument/2006/relationships/image" Target="../media/image3.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visittelemark.com/things-to-do/ovre-verket-p528813" TargetMode="External"/><Relationship Id="rId2" Type="http://schemas.openxmlformats.org/officeDocument/2006/relationships/slideLayout" Target="../slideLayouts/slideLayout2.xml"/><Relationship Id="rId1" Type="http://schemas.openxmlformats.org/officeDocument/2006/relationships/video" Target="https://www.youtube.com/embed/3ydY7PYWW6g" TargetMode="External"/><Relationship Id="rId5" Type="http://schemas.openxmlformats.org/officeDocument/2006/relationships/image" Target="../media/image3.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visitoslo.com/en/product/?TLp=214702"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commonground.org.uk/apple-day/"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w2BjmYTm-1Y" TargetMode="Externa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hyperlink" Target="http://midt-telemark.com/en/accommodation/hotels/(id)/norsjoe-hotel?lang=en&amp;id=38108#.WddvgHeGOu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usn.no/english/?lang=en_GB"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hyperlink" Target="http://sommarland.no/" TargetMode="External"/><Relationship Id="rId2" Type="http://schemas.openxmlformats.org/officeDocument/2006/relationships/hyperlink" Target="http://midt-telemark.com/"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www.visittelemark.com/" TargetMode="External"/><Relationship Id="rId7" Type="http://schemas.openxmlformats.org/officeDocument/2006/relationships/image" Target="../media/image3.jpeg"/><Relationship Id="rId2" Type="http://schemas.openxmlformats.org/officeDocument/2006/relationships/hyperlink" Target="http://www.fruktbygda.no/en"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www.fruktbygda.no/en/events/september" TargetMode="External"/><Relationship Id="rId4" Type="http://schemas.openxmlformats.org/officeDocument/2006/relationships/hyperlink" Target="http://www.innovasjonnorge.no/en/start-pag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beveroya.no/" TargetMode="External"/><Relationship Id="rId2" Type="http://schemas.openxmlformats.org/officeDocument/2006/relationships/slideLayout" Target="../slideLayouts/slideLayout2.xml"/><Relationship Id="rId1" Type="http://schemas.openxmlformats.org/officeDocument/2006/relationships/video" Target="https://www.youtube.com/embed/zQU7QZv6eVo" TargetMode="External"/><Relationship Id="rId5" Type="http://schemas.openxmlformats.org/officeDocument/2006/relationships/image" Target="../media/image3.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en.hardangervidda.com/Hardangervidda-National-Park/The-National-Park" TargetMode="External"/><Relationship Id="rId2" Type="http://schemas.openxmlformats.org/officeDocument/2006/relationships/slideLayout" Target="../slideLayouts/slideLayout2.xml"/><Relationship Id="rId1" Type="http://schemas.openxmlformats.org/officeDocument/2006/relationships/video" Target="https://www.youtube.com/embed/0gC9jNLiSZQ" TargetMode="External"/><Relationship Id="rId5" Type="http://schemas.openxmlformats.org/officeDocument/2006/relationships/image" Target="../media/image3.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3EBA1-6A2B-4392-9020-4C8AB1E281CD}"/>
              </a:ext>
            </a:extLst>
          </p:cNvPr>
          <p:cNvSpPr>
            <a:spLocks noGrp="1"/>
          </p:cNvSpPr>
          <p:nvPr>
            <p:ph type="ctrTitle"/>
          </p:nvPr>
        </p:nvSpPr>
        <p:spPr>
          <a:xfrm>
            <a:off x="1221216" y="1185333"/>
            <a:ext cx="8825658" cy="2677648"/>
          </a:xfrm>
        </p:spPr>
        <p:txBody>
          <a:bodyPr>
            <a:normAutofit/>
          </a:bodyPr>
          <a:lstStyle/>
          <a:p>
            <a:r>
              <a:rPr lang="en-GB" dirty="0"/>
              <a:t>Business Innovation &amp; Product Development</a:t>
            </a:r>
          </a:p>
        </p:txBody>
      </p:sp>
      <p:sp>
        <p:nvSpPr>
          <p:cNvPr id="3" name="Subtitle 2">
            <a:extLst>
              <a:ext uri="{FF2B5EF4-FFF2-40B4-BE49-F238E27FC236}">
                <a16:creationId xmlns:a16="http://schemas.microsoft.com/office/drawing/2014/main" id="{58262FC7-1DEE-4EB2-84B7-81F2D482C97F}"/>
              </a:ext>
            </a:extLst>
          </p:cNvPr>
          <p:cNvSpPr>
            <a:spLocks noGrp="1"/>
          </p:cNvSpPr>
          <p:nvPr>
            <p:ph type="subTitle" idx="1"/>
          </p:nvPr>
        </p:nvSpPr>
        <p:spPr>
          <a:xfrm>
            <a:off x="1858386" y="4507588"/>
            <a:ext cx="8767860" cy="1388165"/>
          </a:xfrm>
        </p:spPr>
        <p:txBody>
          <a:bodyPr>
            <a:normAutofit lnSpcReduction="10000"/>
          </a:bodyPr>
          <a:lstStyle/>
          <a:p>
            <a:r>
              <a:rPr lang="en-GB" sz="4400" dirty="0"/>
              <a:t>ENCORE, Norway September 2017</a:t>
            </a:r>
          </a:p>
        </p:txBody>
      </p:sp>
      <p:pic>
        <p:nvPicPr>
          <p:cNvPr id="4" name="Picture 3" descr="TA logo.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2500" y="602706"/>
            <a:ext cx="1714500" cy="705394"/>
          </a:xfrm>
          <a:prstGeom prst="rect">
            <a:avLst/>
          </a:prstGeom>
        </p:spPr>
      </p:pic>
    </p:spTree>
    <p:extLst>
      <p:ext uri="{BB962C8B-B14F-4D97-AF65-F5344CB8AC3E}">
        <p14:creationId xmlns:p14="http://schemas.microsoft.com/office/powerpoint/2010/main" val="4121017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C227C-ECEC-42BA-A74A-A8E1C412042B}"/>
              </a:ext>
            </a:extLst>
          </p:cNvPr>
          <p:cNvSpPr>
            <a:spLocks noGrp="1"/>
          </p:cNvSpPr>
          <p:nvPr>
            <p:ph type="title"/>
          </p:nvPr>
        </p:nvSpPr>
        <p:spPr>
          <a:xfrm>
            <a:off x="1154954" y="973668"/>
            <a:ext cx="10281672" cy="706964"/>
          </a:xfrm>
        </p:spPr>
        <p:txBody>
          <a:bodyPr/>
          <a:lstStyle/>
          <a:p>
            <a:r>
              <a:rPr lang="en-GB" dirty="0"/>
              <a:t>Comment – </a:t>
            </a:r>
            <a:br>
              <a:rPr lang="en-GB" dirty="0"/>
            </a:br>
            <a:r>
              <a:rPr lang="en-GB" b="1" dirty="0" err="1"/>
              <a:t>Hardangervidda</a:t>
            </a:r>
            <a:r>
              <a:rPr lang="en-GB" b="1" dirty="0"/>
              <a:t> National Park Visitor Centre</a:t>
            </a:r>
            <a:r>
              <a:rPr lang="en-GB" dirty="0"/>
              <a:t> </a:t>
            </a:r>
          </a:p>
        </p:txBody>
      </p:sp>
      <p:sp>
        <p:nvSpPr>
          <p:cNvPr id="3" name="Content Placeholder 2">
            <a:extLst>
              <a:ext uri="{FF2B5EF4-FFF2-40B4-BE49-F238E27FC236}">
                <a16:creationId xmlns:a16="http://schemas.microsoft.com/office/drawing/2014/main" id="{CA86B31E-9FE1-4F35-BF58-F3A0946EA306}"/>
              </a:ext>
            </a:extLst>
          </p:cNvPr>
          <p:cNvSpPr>
            <a:spLocks noGrp="1"/>
          </p:cNvSpPr>
          <p:nvPr>
            <p:ph idx="1"/>
          </p:nvPr>
        </p:nvSpPr>
        <p:spPr>
          <a:xfrm>
            <a:off x="4125098" y="2476501"/>
            <a:ext cx="7273428" cy="4381499"/>
          </a:xfrm>
        </p:spPr>
        <p:txBody>
          <a:bodyPr>
            <a:normAutofit/>
          </a:bodyPr>
          <a:lstStyle/>
          <a:p>
            <a:r>
              <a:rPr lang="en-GB" sz="1400" dirty="0"/>
              <a:t>This was an excellent visitor centre. The exhibition was very well constructed, delivering just the right amount of information via a myriad of exceptional interactive mediums, which could be replicated in such centres within the UK. </a:t>
            </a:r>
          </a:p>
          <a:p>
            <a:r>
              <a:rPr lang="en-GB" sz="1400" dirty="0"/>
              <a:t>The interactive exhibition where you can follow the reindeer Bella was informative, educational and fun. The centre has developed an innovative and useful exhibition that has potential to be more of a focal point of the tourism experience in the region. </a:t>
            </a:r>
          </a:p>
          <a:p>
            <a:r>
              <a:rPr lang="en-GB" sz="1400" dirty="0"/>
              <a:t>With only 12,000 visitors, there seems to be scope to increase this figure significantly and drive more engagement with and within Norway's largest national park.  Learning about the important flora and fauna, in particular the reindeer, is an essential element of visiting the national park. </a:t>
            </a:r>
          </a:p>
          <a:p>
            <a:r>
              <a:rPr lang="en-GB" sz="1400" dirty="0"/>
              <a:t>Perhaps the tourism arm of the national park could engage more with local DMOs and tourism businesses to showcase the benefit of visiting such a site and really highlight its special qualities. </a:t>
            </a:r>
          </a:p>
        </p:txBody>
      </p:sp>
      <p:pic>
        <p:nvPicPr>
          <p:cNvPr id="8" name="Picture 7">
            <a:extLst>
              <a:ext uri="{FF2B5EF4-FFF2-40B4-BE49-F238E27FC236}">
                <a16:creationId xmlns:a16="http://schemas.microsoft.com/office/drawing/2014/main" id="{E9D26C1D-AFA5-4C83-B55F-7567574AEC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2208" y="2364961"/>
            <a:ext cx="2306662" cy="4100732"/>
          </a:xfrm>
          <a:prstGeom prst="rect">
            <a:avLst/>
          </a:prstGeom>
        </p:spPr>
      </p:pic>
      <p:sp>
        <p:nvSpPr>
          <p:cNvPr id="4" name="Footer Placeholder 3"/>
          <p:cNvSpPr>
            <a:spLocks noGrp="1"/>
          </p:cNvSpPr>
          <p:nvPr>
            <p:ph type="ftr" sz="quarter" idx="11"/>
          </p:nvPr>
        </p:nvSpPr>
        <p:spPr>
          <a:xfrm>
            <a:off x="535710" y="6553199"/>
            <a:ext cx="3859795" cy="304801"/>
          </a:xfrm>
        </p:spPr>
        <p:txBody>
          <a:bodyPr/>
          <a:lstStyle/>
          <a:p>
            <a:r>
              <a:rPr lang="en-US" dirty="0"/>
              <a:t>ENCORE STUDY GROUP SEPTEMBER 2017</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10</a:t>
            </a:fld>
            <a:endParaRPr lang="en-US" dirty="0"/>
          </a:p>
        </p:txBody>
      </p:sp>
      <p:pic>
        <p:nvPicPr>
          <p:cNvPr id="7" name="Picture 6" descr="TA logo.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3341021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BB0D-BBA6-4365-B551-918EBCA2FE59}"/>
              </a:ext>
            </a:extLst>
          </p:cNvPr>
          <p:cNvSpPr>
            <a:spLocks noGrp="1"/>
          </p:cNvSpPr>
          <p:nvPr>
            <p:ph type="title"/>
          </p:nvPr>
        </p:nvSpPr>
        <p:spPr/>
        <p:txBody>
          <a:bodyPr/>
          <a:lstStyle/>
          <a:p>
            <a:r>
              <a:rPr lang="en-GB" dirty="0"/>
              <a:t>Market Penetration –</a:t>
            </a:r>
            <a:br>
              <a:rPr lang="en-GB" dirty="0"/>
            </a:br>
            <a:r>
              <a:rPr lang="en-GB" b="1" dirty="0" err="1"/>
              <a:t>Evju</a:t>
            </a:r>
            <a:r>
              <a:rPr lang="en-GB" b="1" dirty="0"/>
              <a:t> </a:t>
            </a:r>
            <a:r>
              <a:rPr lang="en-GB" b="1" dirty="0" err="1"/>
              <a:t>Bygdetun</a:t>
            </a:r>
            <a:r>
              <a:rPr lang="en-GB" b="1" dirty="0"/>
              <a:t> </a:t>
            </a:r>
            <a:r>
              <a:rPr lang="en-GB" b="1" dirty="0" err="1"/>
              <a:t>Sauherad</a:t>
            </a:r>
            <a:r>
              <a:rPr lang="en-GB" b="1" dirty="0"/>
              <a:t> </a:t>
            </a:r>
            <a:br>
              <a:rPr lang="en-GB" dirty="0"/>
            </a:br>
            <a:endParaRPr lang="en-GB" dirty="0"/>
          </a:p>
        </p:txBody>
      </p:sp>
      <p:sp>
        <p:nvSpPr>
          <p:cNvPr id="3" name="Content Placeholder 2">
            <a:extLst>
              <a:ext uri="{FF2B5EF4-FFF2-40B4-BE49-F238E27FC236}">
                <a16:creationId xmlns:a16="http://schemas.microsoft.com/office/drawing/2014/main" id="{D4972502-DB65-4E3B-B768-07AAC3CF92FE}"/>
              </a:ext>
            </a:extLst>
          </p:cNvPr>
          <p:cNvSpPr>
            <a:spLocks noGrp="1"/>
          </p:cNvSpPr>
          <p:nvPr>
            <p:ph idx="1"/>
          </p:nvPr>
        </p:nvSpPr>
        <p:spPr>
          <a:xfrm>
            <a:off x="1154955" y="2603500"/>
            <a:ext cx="6836106" cy="3797300"/>
          </a:xfrm>
        </p:spPr>
        <p:txBody>
          <a:bodyPr>
            <a:normAutofit lnSpcReduction="10000"/>
          </a:bodyPr>
          <a:lstStyle/>
          <a:p>
            <a:r>
              <a:rPr lang="en-GB" b="1" dirty="0" err="1">
                <a:hlinkClick r:id="rId3"/>
              </a:rPr>
              <a:t>Evju</a:t>
            </a:r>
            <a:r>
              <a:rPr lang="en-GB" b="1" dirty="0">
                <a:hlinkClick r:id="rId3"/>
              </a:rPr>
              <a:t> </a:t>
            </a:r>
            <a:r>
              <a:rPr lang="en-GB" b="1" dirty="0" err="1">
                <a:hlinkClick r:id="rId3"/>
              </a:rPr>
              <a:t>Bygdetun</a:t>
            </a:r>
            <a:r>
              <a:rPr lang="en-GB" b="1" dirty="0">
                <a:hlinkClick r:id="rId3"/>
              </a:rPr>
              <a:t> </a:t>
            </a:r>
            <a:r>
              <a:rPr lang="en-GB" b="1" dirty="0" err="1">
                <a:hlinkClick r:id="rId3"/>
              </a:rPr>
              <a:t>Sauherad</a:t>
            </a:r>
            <a:r>
              <a:rPr lang="en-GB" dirty="0">
                <a:hlinkClick r:id="rId3"/>
              </a:rPr>
              <a:t> </a:t>
            </a:r>
            <a:r>
              <a:rPr lang="en-GB" dirty="0"/>
              <a:t>is a folk museum based on a working farm that was gifted to a foundation in the 1970s to be kept as a example of rural farming. It is run without any public funding. </a:t>
            </a:r>
          </a:p>
          <a:p>
            <a:r>
              <a:rPr lang="en-GB" dirty="0"/>
              <a:t>The key employee we interviewed was </a:t>
            </a:r>
            <a:r>
              <a:rPr lang="en-GB" dirty="0" err="1"/>
              <a:t>Jorid</a:t>
            </a:r>
            <a:r>
              <a:rPr lang="en-GB" dirty="0"/>
              <a:t> Vale, a wonderfully enthusiastic former music teacher who also runs her own plum farm nearby. She aims to provide visitors of all kinds (tourists, students, groups, locals) with a unique and memorable experience, utilising the historical environment and artefacts as an active part of the experience.</a:t>
            </a:r>
          </a:p>
          <a:p>
            <a:r>
              <a:rPr lang="en-GB" dirty="0"/>
              <a:t>The centre is used as a venue for events such as weddings as well as for local clubs and groups.</a:t>
            </a:r>
          </a:p>
          <a:p>
            <a:endParaRPr lang="en-GB" dirty="0"/>
          </a:p>
        </p:txBody>
      </p:sp>
      <p:sp>
        <p:nvSpPr>
          <p:cNvPr id="4" name="TextBox 3">
            <a:extLst>
              <a:ext uri="{FF2B5EF4-FFF2-40B4-BE49-F238E27FC236}">
                <a16:creationId xmlns:a16="http://schemas.microsoft.com/office/drawing/2014/main" id="{AE8F855F-92F3-439E-997A-97CCC423F38F}"/>
              </a:ext>
            </a:extLst>
          </p:cNvPr>
          <p:cNvSpPr txBox="1"/>
          <p:nvPr/>
        </p:nvSpPr>
        <p:spPr>
          <a:xfrm>
            <a:off x="8613913" y="2928730"/>
            <a:ext cx="2743200" cy="369332"/>
          </a:xfrm>
          <a:prstGeom prst="rect">
            <a:avLst/>
          </a:prstGeom>
          <a:noFill/>
        </p:spPr>
        <p:txBody>
          <a:bodyPr wrap="square" rtlCol="0">
            <a:spAutoFit/>
          </a:bodyPr>
          <a:lstStyle/>
          <a:p>
            <a:endParaRPr lang="en-GB" dirty="0"/>
          </a:p>
        </p:txBody>
      </p:sp>
      <p:pic>
        <p:nvPicPr>
          <p:cNvPr id="5" name="Online Media ^0 4">
            <a:hlinkClick r:id="" action="ppaction://media"/>
            <a:extLst>
              <a:ext uri="{FF2B5EF4-FFF2-40B4-BE49-F238E27FC236}">
                <a16:creationId xmlns:a16="http://schemas.microsoft.com/office/drawing/2014/main" id="{75EE174B-29D5-4A55-B10F-8107AFF59192}"/>
              </a:ext>
            </a:extLst>
          </p:cNvPr>
          <p:cNvPicPr>
            <a:picLocks noRot="1" noChangeAspect="1"/>
          </p:cNvPicPr>
          <p:nvPr>
            <a:videoFile r:link="rId1"/>
          </p:nvPr>
        </p:nvPicPr>
        <p:blipFill>
          <a:blip r:embed="rId4"/>
          <a:stretch>
            <a:fillRect/>
          </a:stretch>
        </p:blipFill>
        <p:spPr>
          <a:xfrm>
            <a:off x="7991061" y="2928730"/>
            <a:ext cx="3720180" cy="2790135"/>
          </a:xfrm>
          <a:prstGeom prst="rect">
            <a:avLst/>
          </a:prstGeom>
        </p:spPr>
      </p:pic>
      <p:sp>
        <p:nvSpPr>
          <p:cNvPr id="6" name="Footer Placeholder 5"/>
          <p:cNvSpPr>
            <a:spLocks noGrp="1"/>
          </p:cNvSpPr>
          <p:nvPr>
            <p:ph type="ftr" sz="quarter" idx="11"/>
          </p:nvPr>
        </p:nvSpPr>
        <p:spPr/>
        <p:txBody>
          <a:bodyPr/>
          <a:lstStyle/>
          <a:p>
            <a:r>
              <a:rPr lang="en-US" dirty="0"/>
              <a:t>ENCORE STUDY GROUP SEPTEMBER 2017</a:t>
            </a:r>
          </a:p>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11</a:t>
            </a:fld>
            <a:endParaRPr lang="en-US" dirty="0"/>
          </a:p>
        </p:txBody>
      </p:sp>
      <p:pic>
        <p:nvPicPr>
          <p:cNvPr id="8" name="Picture 7" descr="TA logo.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3814960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31D6-C706-4B82-9DE1-0D8EE04B6C91}"/>
              </a:ext>
            </a:extLst>
          </p:cNvPr>
          <p:cNvSpPr>
            <a:spLocks noGrp="1"/>
          </p:cNvSpPr>
          <p:nvPr>
            <p:ph type="title"/>
          </p:nvPr>
        </p:nvSpPr>
        <p:spPr/>
        <p:txBody>
          <a:bodyPr/>
          <a:lstStyle/>
          <a:p>
            <a:r>
              <a:rPr lang="en-GB" dirty="0"/>
              <a:t>Comment - </a:t>
            </a:r>
            <a:r>
              <a:rPr lang="en-GB" b="1" dirty="0" err="1"/>
              <a:t>Evju</a:t>
            </a:r>
            <a:r>
              <a:rPr lang="en-GB" b="1" dirty="0"/>
              <a:t> </a:t>
            </a:r>
            <a:r>
              <a:rPr lang="en-GB" b="1" dirty="0" err="1"/>
              <a:t>Bygdetun</a:t>
            </a:r>
            <a:r>
              <a:rPr lang="en-GB" b="1" dirty="0"/>
              <a:t> </a:t>
            </a:r>
            <a:r>
              <a:rPr lang="en-GB" b="1" dirty="0" err="1"/>
              <a:t>Sauherad</a:t>
            </a:r>
            <a:r>
              <a:rPr lang="en-GB" b="1" dirty="0"/>
              <a:t> </a:t>
            </a:r>
            <a:endParaRPr lang="en-GB" dirty="0"/>
          </a:p>
        </p:txBody>
      </p:sp>
      <p:sp>
        <p:nvSpPr>
          <p:cNvPr id="3" name="Content Placeholder 2">
            <a:extLst>
              <a:ext uri="{FF2B5EF4-FFF2-40B4-BE49-F238E27FC236}">
                <a16:creationId xmlns:a16="http://schemas.microsoft.com/office/drawing/2014/main" id="{D1682495-9015-461D-9D74-1F8E7EEE54F6}"/>
              </a:ext>
            </a:extLst>
          </p:cNvPr>
          <p:cNvSpPr>
            <a:spLocks noGrp="1"/>
          </p:cNvSpPr>
          <p:nvPr>
            <p:ph idx="1"/>
          </p:nvPr>
        </p:nvSpPr>
        <p:spPr>
          <a:xfrm>
            <a:off x="3725876" y="2509568"/>
            <a:ext cx="7975590" cy="4202659"/>
          </a:xfrm>
        </p:spPr>
        <p:txBody>
          <a:bodyPr>
            <a:normAutofit/>
          </a:bodyPr>
          <a:lstStyle/>
          <a:p>
            <a:r>
              <a:rPr lang="en-GB" sz="1600" dirty="0"/>
              <a:t>Our group spent a day at the centre creating and consuming a meal using produce from the garden and the local surroundings. The resulting meal was full of flavour, colour and delight and enhanced by our knowledge of every ingredient on the plate. </a:t>
            </a:r>
          </a:p>
          <a:p>
            <a:r>
              <a:rPr lang="en-GB" sz="1600" dirty="0"/>
              <a:t>Everyone was blown away by the day, which as well as the meal included singing, gardening &amp; fish smoking. It was a unique experience for all. </a:t>
            </a:r>
          </a:p>
          <a:p>
            <a:r>
              <a:rPr lang="en-GB" sz="1600" dirty="0"/>
              <a:t>The innovative ideas being put into practice around museum curatorship and the learning process were countless. </a:t>
            </a:r>
          </a:p>
          <a:p>
            <a:r>
              <a:rPr lang="en-GB" sz="1600" dirty="0" err="1"/>
              <a:t>Jorid’s</a:t>
            </a:r>
            <a:r>
              <a:rPr lang="en-GB" sz="1600" dirty="0"/>
              <a:t> ability to make everyone part of the day and place,  and appreciate our own contribution as much as </a:t>
            </a:r>
            <a:r>
              <a:rPr lang="en-GB" sz="1600" dirty="0" err="1"/>
              <a:t>her’s</a:t>
            </a:r>
            <a:r>
              <a:rPr lang="en-GB" sz="1600" dirty="0"/>
              <a:t> (and her colleague’s) meant that the interest taken in every item and place we came across was far greater than during a ‘normal’ museum experience. This was </a:t>
            </a:r>
            <a:r>
              <a:rPr lang="en-GB" sz="1600" dirty="0" err="1"/>
              <a:t>experiental</a:t>
            </a:r>
            <a:r>
              <a:rPr lang="en-GB" sz="1600" dirty="0"/>
              <a:t> learning at its best.</a:t>
            </a:r>
          </a:p>
          <a:p>
            <a:pPr marL="0" indent="0">
              <a:buNone/>
            </a:pPr>
            <a:endParaRPr lang="en-GB" dirty="0"/>
          </a:p>
        </p:txBody>
      </p:sp>
      <p:pic>
        <p:nvPicPr>
          <p:cNvPr id="6" name="Picture 5">
            <a:extLst>
              <a:ext uri="{FF2B5EF4-FFF2-40B4-BE49-F238E27FC236}">
                <a16:creationId xmlns:a16="http://schemas.microsoft.com/office/drawing/2014/main" id="{0E349AA8-59F9-4234-8559-F787371ABF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976" y="2509568"/>
            <a:ext cx="3033806" cy="3791243"/>
          </a:xfrm>
          <a:prstGeom prst="rect">
            <a:avLst/>
          </a:prstGeom>
        </p:spPr>
      </p:pic>
      <p:sp>
        <p:nvSpPr>
          <p:cNvPr id="4" name="Footer Placeholder 3"/>
          <p:cNvSpPr>
            <a:spLocks noGrp="1"/>
          </p:cNvSpPr>
          <p:nvPr>
            <p:ph type="ftr" sz="quarter" idx="11"/>
          </p:nvPr>
        </p:nvSpPr>
        <p:spPr/>
        <p:txBody>
          <a:bodyPr/>
          <a:lstStyle/>
          <a:p>
            <a:r>
              <a:rPr lang="en-US" dirty="0"/>
              <a:t>ENCORE STUDY GROUP SEPTEMBER 2017</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12</a:t>
            </a:fld>
            <a:endParaRPr lang="en-US" dirty="0"/>
          </a:p>
        </p:txBody>
      </p:sp>
      <p:pic>
        <p:nvPicPr>
          <p:cNvPr id="7" name="Picture 6" descr="TA logo.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2839688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5D439-24BD-4F8A-BE84-72567871EF44}"/>
              </a:ext>
            </a:extLst>
          </p:cNvPr>
          <p:cNvSpPr>
            <a:spLocks noGrp="1"/>
          </p:cNvSpPr>
          <p:nvPr>
            <p:ph type="title"/>
          </p:nvPr>
        </p:nvSpPr>
        <p:spPr/>
        <p:txBody>
          <a:bodyPr/>
          <a:lstStyle/>
          <a:p>
            <a:r>
              <a:rPr lang="en-GB" dirty="0"/>
              <a:t>Diversification – </a:t>
            </a:r>
            <a:r>
              <a:rPr lang="en-GB" b="1" dirty="0" err="1"/>
              <a:t>Lindheim</a:t>
            </a:r>
            <a:r>
              <a:rPr lang="en-GB" b="1" dirty="0"/>
              <a:t> Brewery</a:t>
            </a:r>
          </a:p>
        </p:txBody>
      </p:sp>
      <p:sp>
        <p:nvSpPr>
          <p:cNvPr id="3" name="Content Placeholder 2">
            <a:extLst>
              <a:ext uri="{FF2B5EF4-FFF2-40B4-BE49-F238E27FC236}">
                <a16:creationId xmlns:a16="http://schemas.microsoft.com/office/drawing/2014/main" id="{BCD05FA8-2C5B-4E8A-8EB4-5D8ED6C1AC2F}"/>
              </a:ext>
            </a:extLst>
          </p:cNvPr>
          <p:cNvSpPr>
            <a:spLocks noGrp="1"/>
          </p:cNvSpPr>
          <p:nvPr>
            <p:ph idx="1"/>
          </p:nvPr>
        </p:nvSpPr>
        <p:spPr>
          <a:xfrm>
            <a:off x="744137" y="2576995"/>
            <a:ext cx="6557811" cy="3416300"/>
          </a:xfrm>
        </p:spPr>
        <p:txBody>
          <a:bodyPr>
            <a:normAutofit fontScale="92500" lnSpcReduction="10000"/>
          </a:bodyPr>
          <a:lstStyle/>
          <a:p>
            <a:r>
              <a:rPr lang="en-GB" dirty="0"/>
              <a:t>For the past 70years, this has been a family fruit farm, growing apples, cherries (sour and sweet), raspberries and plums.</a:t>
            </a:r>
          </a:p>
          <a:p>
            <a:r>
              <a:rPr lang="en-GB" dirty="0"/>
              <a:t>In 2013, the owners’ daughter and her husband purchased the farm (at market value).</a:t>
            </a:r>
          </a:p>
          <a:p>
            <a:r>
              <a:rPr lang="en-GB" dirty="0"/>
              <a:t>Turnover was too small to be sustainable and support their growing family, so they decided to diversify and developed </a:t>
            </a:r>
            <a:r>
              <a:rPr lang="en-GB" dirty="0">
                <a:hlinkClick r:id="rId3"/>
              </a:rPr>
              <a:t>Lindheim Brewery</a:t>
            </a:r>
            <a:r>
              <a:rPr lang="en-GB" dirty="0"/>
              <a:t> onsite, using their own fruit to flavour the beer.</a:t>
            </a:r>
          </a:p>
          <a:p>
            <a:r>
              <a:rPr lang="en-GB" dirty="0"/>
              <a:t>We spoke with owner Ingeborg </a:t>
            </a:r>
            <a:r>
              <a:rPr lang="en-GB" dirty="0" err="1"/>
              <a:t>Lindheim</a:t>
            </a:r>
            <a:r>
              <a:rPr lang="en-GB" dirty="0"/>
              <a:t>, and after sampling 4 of their most well known ales (all very tasty) we then had an impressive tour of the facility.</a:t>
            </a:r>
          </a:p>
        </p:txBody>
      </p:sp>
      <p:pic>
        <p:nvPicPr>
          <p:cNvPr id="4" name="Online Media ^0 3">
            <a:hlinkClick r:id="" action="ppaction://media"/>
            <a:extLst>
              <a:ext uri="{FF2B5EF4-FFF2-40B4-BE49-F238E27FC236}">
                <a16:creationId xmlns:a16="http://schemas.microsoft.com/office/drawing/2014/main" id="{69DD3E59-C00D-4E9B-B6C5-D60E8B8AA243}"/>
              </a:ext>
            </a:extLst>
          </p:cNvPr>
          <p:cNvPicPr>
            <a:picLocks noRot="1" noChangeAspect="1"/>
          </p:cNvPicPr>
          <p:nvPr>
            <a:videoFile r:link="rId1"/>
          </p:nvPr>
        </p:nvPicPr>
        <p:blipFill>
          <a:blip r:embed="rId4"/>
          <a:stretch>
            <a:fillRect/>
          </a:stretch>
        </p:blipFill>
        <p:spPr>
          <a:xfrm>
            <a:off x="7301948" y="2683565"/>
            <a:ext cx="3975652" cy="2981739"/>
          </a:xfrm>
          <a:prstGeom prst="rect">
            <a:avLst/>
          </a:prstGeom>
        </p:spPr>
      </p:pic>
      <p:sp>
        <p:nvSpPr>
          <p:cNvPr id="5" name="Footer Placeholder 4"/>
          <p:cNvSpPr>
            <a:spLocks noGrp="1"/>
          </p:cNvSpPr>
          <p:nvPr>
            <p:ph type="ftr" sz="quarter" idx="11"/>
          </p:nvPr>
        </p:nvSpPr>
        <p:spPr/>
        <p:txBody>
          <a:bodyPr/>
          <a:lstStyle/>
          <a:p>
            <a:r>
              <a:rPr lang="en-US" dirty="0"/>
              <a:t>ENCORE STUDY GROUP SEPTEMBER 2017</a:t>
            </a:r>
          </a:p>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13</a:t>
            </a:fld>
            <a:endParaRPr lang="en-US" dirty="0"/>
          </a:p>
        </p:txBody>
      </p:sp>
      <p:pic>
        <p:nvPicPr>
          <p:cNvPr id="7" name="Picture 6" descr="TA logo.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2321328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15E2D-5772-45C4-A3B2-EBCE62A32010}"/>
              </a:ext>
            </a:extLst>
          </p:cNvPr>
          <p:cNvSpPr>
            <a:spLocks noGrp="1"/>
          </p:cNvSpPr>
          <p:nvPr>
            <p:ph type="title"/>
          </p:nvPr>
        </p:nvSpPr>
        <p:spPr/>
        <p:txBody>
          <a:bodyPr/>
          <a:lstStyle/>
          <a:p>
            <a:r>
              <a:rPr lang="en-GB" dirty="0"/>
              <a:t>Comment – </a:t>
            </a:r>
            <a:r>
              <a:rPr lang="en-GB" b="1" dirty="0" err="1"/>
              <a:t>Lindheim</a:t>
            </a:r>
            <a:r>
              <a:rPr lang="en-GB" b="1" dirty="0"/>
              <a:t> Brewery</a:t>
            </a:r>
          </a:p>
        </p:txBody>
      </p:sp>
      <p:sp>
        <p:nvSpPr>
          <p:cNvPr id="3" name="Content Placeholder 2">
            <a:extLst>
              <a:ext uri="{FF2B5EF4-FFF2-40B4-BE49-F238E27FC236}">
                <a16:creationId xmlns:a16="http://schemas.microsoft.com/office/drawing/2014/main" id="{78717C42-6E77-46F7-9054-419385FA827E}"/>
              </a:ext>
            </a:extLst>
          </p:cNvPr>
          <p:cNvSpPr>
            <a:spLocks noGrp="1"/>
          </p:cNvSpPr>
          <p:nvPr>
            <p:ph idx="1"/>
          </p:nvPr>
        </p:nvSpPr>
        <p:spPr>
          <a:xfrm>
            <a:off x="4057180" y="2344531"/>
            <a:ext cx="7379446" cy="3943073"/>
          </a:xfrm>
        </p:spPr>
        <p:txBody>
          <a:bodyPr>
            <a:noAutofit/>
          </a:bodyPr>
          <a:lstStyle/>
          <a:p>
            <a:pPr marL="0" indent="0">
              <a:buNone/>
            </a:pPr>
            <a:endParaRPr lang="en-GB" sz="1200" dirty="0">
              <a:latin typeface="Arial" panose="020B0604020202020204" pitchFamily="34" charset="0"/>
              <a:cs typeface="Arial" panose="020B0604020202020204" pitchFamily="34" charset="0"/>
            </a:endParaRPr>
          </a:p>
          <a:p>
            <a:r>
              <a:rPr lang="en-GB" sz="1400" dirty="0" err="1">
                <a:cs typeface="Arial" panose="020B0604020202020204" pitchFamily="34" charset="0"/>
              </a:rPr>
              <a:t>Lindheim</a:t>
            </a:r>
            <a:r>
              <a:rPr lang="en-GB" sz="1400" dirty="0">
                <a:cs typeface="Arial" panose="020B0604020202020204" pitchFamily="34" charset="0"/>
              </a:rPr>
              <a:t> are experimental with their ales using fruits from their own orchards. They didn’t just buy lactic bacteria from a brewery supply shop to create this, they use live yogurt as a starter!</a:t>
            </a:r>
          </a:p>
          <a:p>
            <a:r>
              <a:rPr lang="en-GB" sz="1400" dirty="0">
                <a:cs typeface="Arial" panose="020B0604020202020204" pitchFamily="34" charset="0"/>
              </a:rPr>
              <a:t>Attention to detail is incredible and everything from the brewery decor to the bottle labels is steeped in history with a quirky side that left us all feeling both impressed and emotionally connected to the family and brand.</a:t>
            </a:r>
          </a:p>
          <a:p>
            <a:r>
              <a:rPr lang="en-GB" sz="1400" dirty="0">
                <a:cs typeface="Arial" panose="020B0604020202020204" pitchFamily="34" charset="0"/>
              </a:rPr>
              <a:t>One of their first ales was named after </a:t>
            </a:r>
            <a:r>
              <a:rPr lang="en-GB" sz="1400" dirty="0" err="1">
                <a:cs typeface="Arial" panose="020B0604020202020204" pitchFamily="34" charset="0"/>
              </a:rPr>
              <a:t>Ingeborg’s</a:t>
            </a:r>
            <a:r>
              <a:rPr lang="en-GB" sz="1400" dirty="0">
                <a:cs typeface="Arial" panose="020B0604020202020204" pitchFamily="34" charset="0"/>
              </a:rPr>
              <a:t> Grandmother and her toddler daughter’s hand drawn pictures were used on other ale labels (very appropriately named 'the friendship series’). Certainly a novel way to preserve those drawings that pile up on the kitchen fridge!</a:t>
            </a:r>
          </a:p>
          <a:p>
            <a:r>
              <a:rPr lang="en-GB" sz="1400" dirty="0">
                <a:cs typeface="Arial" panose="020B0604020202020204" pitchFamily="34" charset="0"/>
              </a:rPr>
              <a:t>Whilst we were all impressed with the scale of the operation and </a:t>
            </a:r>
            <a:r>
              <a:rPr lang="en-GB" sz="1400" dirty="0" err="1">
                <a:cs typeface="Arial" panose="020B0604020202020204" pitchFamily="34" charset="0"/>
              </a:rPr>
              <a:t>Ingeborg’s</a:t>
            </a:r>
            <a:r>
              <a:rPr lang="en-GB" sz="1400" dirty="0">
                <a:cs typeface="Arial" panose="020B0604020202020204" pitchFamily="34" charset="0"/>
              </a:rPr>
              <a:t> knowledge we were left questioning how they managed to finance both the purchase of the farm and the massive capital outlay of the brewery.  We were not advised if any public funding had enabled this diversification.</a:t>
            </a:r>
            <a:br>
              <a:rPr lang="en-GB" sz="1400" dirty="0">
                <a:cs typeface="Arial" panose="020B0604020202020204" pitchFamily="34" charset="0"/>
              </a:rPr>
            </a:br>
            <a:br>
              <a:rPr lang="en-GB" sz="1400" dirty="0"/>
            </a:br>
            <a:endParaRPr lang="en-GB" sz="1400" dirty="0"/>
          </a:p>
        </p:txBody>
      </p:sp>
      <p:pic>
        <p:nvPicPr>
          <p:cNvPr id="6" name="Picture 5">
            <a:extLst>
              <a:ext uri="{FF2B5EF4-FFF2-40B4-BE49-F238E27FC236}">
                <a16:creationId xmlns:a16="http://schemas.microsoft.com/office/drawing/2014/main" id="{CFA84DC6-56B6-4A4B-BAEA-DF21BF2BC9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592" y="3074504"/>
            <a:ext cx="3203530" cy="2402648"/>
          </a:xfrm>
          <a:prstGeom prst="rect">
            <a:avLst/>
          </a:prstGeom>
        </p:spPr>
      </p:pic>
      <p:sp>
        <p:nvSpPr>
          <p:cNvPr id="4" name="Footer Placeholder 3"/>
          <p:cNvSpPr>
            <a:spLocks noGrp="1"/>
          </p:cNvSpPr>
          <p:nvPr>
            <p:ph type="ftr" sz="quarter" idx="11"/>
          </p:nvPr>
        </p:nvSpPr>
        <p:spPr/>
        <p:txBody>
          <a:bodyPr/>
          <a:lstStyle/>
          <a:p>
            <a:r>
              <a:rPr lang="en-US" dirty="0"/>
              <a:t>ENCORE STUDY GROUP SEPTEMBER 2017</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14</a:t>
            </a:fld>
            <a:endParaRPr lang="en-US" dirty="0"/>
          </a:p>
        </p:txBody>
      </p:sp>
      <p:pic>
        <p:nvPicPr>
          <p:cNvPr id="7" name="Picture 6" descr="TA logo.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3707118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B192-829C-4969-91CE-61A906155713}"/>
              </a:ext>
            </a:extLst>
          </p:cNvPr>
          <p:cNvSpPr>
            <a:spLocks noGrp="1"/>
          </p:cNvSpPr>
          <p:nvPr>
            <p:ph type="title"/>
          </p:nvPr>
        </p:nvSpPr>
        <p:spPr/>
        <p:txBody>
          <a:bodyPr/>
          <a:lstStyle/>
          <a:p>
            <a:r>
              <a:rPr lang="en-GB" dirty="0"/>
              <a:t>Market Penetration - </a:t>
            </a:r>
            <a:r>
              <a:rPr lang="en-GB" b="1" dirty="0" err="1"/>
              <a:t>Øvre</a:t>
            </a:r>
            <a:r>
              <a:rPr lang="en-GB" b="1" dirty="0"/>
              <a:t> </a:t>
            </a:r>
            <a:r>
              <a:rPr lang="en-GB" b="1" dirty="0" err="1"/>
              <a:t>Verket</a:t>
            </a:r>
            <a:endParaRPr lang="en-GB" b="1" dirty="0"/>
          </a:p>
        </p:txBody>
      </p:sp>
      <p:sp>
        <p:nvSpPr>
          <p:cNvPr id="3" name="Content Placeholder 2">
            <a:extLst>
              <a:ext uri="{FF2B5EF4-FFF2-40B4-BE49-F238E27FC236}">
                <a16:creationId xmlns:a16="http://schemas.microsoft.com/office/drawing/2014/main" id="{212FD8A4-1441-4D61-8372-EFAC6438B500}"/>
              </a:ext>
            </a:extLst>
          </p:cNvPr>
          <p:cNvSpPr>
            <a:spLocks noGrp="1"/>
          </p:cNvSpPr>
          <p:nvPr>
            <p:ph idx="1"/>
          </p:nvPr>
        </p:nvSpPr>
        <p:spPr>
          <a:xfrm>
            <a:off x="761806" y="2577549"/>
            <a:ext cx="6398785" cy="3996083"/>
          </a:xfrm>
        </p:spPr>
        <p:txBody>
          <a:bodyPr>
            <a:normAutofit/>
          </a:bodyPr>
          <a:lstStyle/>
          <a:p>
            <a:r>
              <a:rPr lang="en-GB" sz="1400" b="1" dirty="0" err="1">
                <a:hlinkClick r:id="rId3"/>
              </a:rPr>
              <a:t>Øvre</a:t>
            </a:r>
            <a:r>
              <a:rPr lang="en-GB" sz="1400" b="1" dirty="0">
                <a:hlinkClick r:id="rId3"/>
              </a:rPr>
              <a:t> </a:t>
            </a:r>
            <a:r>
              <a:rPr lang="en-GB" sz="1400" b="1" dirty="0" err="1">
                <a:hlinkClick r:id="rId3"/>
              </a:rPr>
              <a:t>Verket</a:t>
            </a:r>
            <a:r>
              <a:rPr lang="en-GB" sz="1400" dirty="0"/>
              <a:t>, based in </a:t>
            </a:r>
            <a:r>
              <a:rPr lang="en-GB" sz="1400" dirty="0" err="1"/>
              <a:t>Ulefoss</a:t>
            </a:r>
            <a:r>
              <a:rPr lang="en-GB" sz="1400" dirty="0"/>
              <a:t>, is a form of open air museum and an important culturally historic location in the </a:t>
            </a:r>
            <a:r>
              <a:rPr lang="en-GB" sz="1400" dirty="0" err="1"/>
              <a:t>Telemark</a:t>
            </a:r>
            <a:r>
              <a:rPr lang="en-GB" sz="1400" dirty="0"/>
              <a:t> region. The museum is made up of several buildings and wooden houses that were built in the early 1800s as living quarters for workers in the </a:t>
            </a:r>
            <a:r>
              <a:rPr lang="en-GB" sz="1400" dirty="0" err="1"/>
              <a:t>Ulefoss</a:t>
            </a:r>
            <a:r>
              <a:rPr lang="en-GB" sz="1400" dirty="0"/>
              <a:t> Ironworks. </a:t>
            </a:r>
          </a:p>
          <a:p>
            <a:r>
              <a:rPr lang="en-GB" sz="1400" dirty="0"/>
              <a:t>The group were were advised that man-hole covers from </a:t>
            </a:r>
            <a:r>
              <a:rPr lang="en-GB" sz="1400" dirty="0" err="1"/>
              <a:t>Ulefoss</a:t>
            </a:r>
            <a:r>
              <a:rPr lang="en-GB" sz="1400" dirty="0"/>
              <a:t> can be seen worldwide</a:t>
            </a:r>
          </a:p>
          <a:p>
            <a:r>
              <a:rPr lang="en-GB" sz="1400" dirty="0"/>
              <a:t>The museum is located near the </a:t>
            </a:r>
            <a:r>
              <a:rPr lang="en-GB" sz="1400" dirty="0" err="1"/>
              <a:t>Telemark</a:t>
            </a:r>
            <a:r>
              <a:rPr lang="en-GB" sz="1400" dirty="0"/>
              <a:t> Canal, </a:t>
            </a:r>
            <a:r>
              <a:rPr lang="en-GB" sz="1400" dirty="0" err="1"/>
              <a:t>Ulefoss</a:t>
            </a:r>
            <a:r>
              <a:rPr lang="en-GB" sz="1400" dirty="0"/>
              <a:t> locks and other key historical buildings and residences. </a:t>
            </a:r>
          </a:p>
          <a:p>
            <a:r>
              <a:rPr lang="en-GB" sz="1400" dirty="0"/>
              <a:t>There is also a restaurant, workshops, play area and interactive exhibits aimed at attracting visitors to this unique 'industrial age' experience. </a:t>
            </a:r>
          </a:p>
          <a:p>
            <a:r>
              <a:rPr lang="en-GB" sz="1400" dirty="0"/>
              <a:t>We interviewed Jon Harald </a:t>
            </a:r>
            <a:r>
              <a:rPr lang="en-GB" sz="1400" dirty="0" err="1"/>
              <a:t>Aspheim</a:t>
            </a:r>
            <a:r>
              <a:rPr lang="en-GB" sz="1400" dirty="0"/>
              <a:t>, our voluntary tour guide for the museum village.</a:t>
            </a:r>
          </a:p>
          <a:p>
            <a:pPr marL="0" indent="0">
              <a:buNone/>
            </a:pPr>
            <a:endParaRPr lang="en-GB" dirty="0"/>
          </a:p>
        </p:txBody>
      </p:sp>
      <p:pic>
        <p:nvPicPr>
          <p:cNvPr id="4" name="Online Media ^0 3">
            <a:hlinkClick r:id="" action="ppaction://media"/>
            <a:extLst>
              <a:ext uri="{FF2B5EF4-FFF2-40B4-BE49-F238E27FC236}">
                <a16:creationId xmlns:a16="http://schemas.microsoft.com/office/drawing/2014/main" id="{B8CA1696-2284-403E-8E02-63DC394E3F5C}"/>
              </a:ext>
            </a:extLst>
          </p:cNvPr>
          <p:cNvPicPr>
            <a:picLocks noRot="1" noChangeAspect="1"/>
          </p:cNvPicPr>
          <p:nvPr>
            <a:videoFile r:link="rId1"/>
          </p:nvPr>
        </p:nvPicPr>
        <p:blipFill>
          <a:blip r:embed="rId4"/>
          <a:stretch>
            <a:fillRect/>
          </a:stretch>
        </p:blipFill>
        <p:spPr>
          <a:xfrm>
            <a:off x="7381461" y="2577549"/>
            <a:ext cx="4028659" cy="3021494"/>
          </a:xfrm>
          <a:prstGeom prst="rect">
            <a:avLst/>
          </a:prstGeom>
        </p:spPr>
      </p:pic>
      <p:sp>
        <p:nvSpPr>
          <p:cNvPr id="5" name="Footer Placeholder 4"/>
          <p:cNvSpPr>
            <a:spLocks noGrp="1"/>
          </p:cNvSpPr>
          <p:nvPr>
            <p:ph type="ftr" sz="quarter" idx="11"/>
          </p:nvPr>
        </p:nvSpPr>
        <p:spPr/>
        <p:txBody>
          <a:bodyPr/>
          <a:lstStyle/>
          <a:p>
            <a:r>
              <a:rPr lang="en-US" dirty="0"/>
              <a:t>ENCORE STUDY GROUP SEPTEMBER 2017</a:t>
            </a:r>
          </a:p>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15</a:t>
            </a:fld>
            <a:endParaRPr lang="en-US" dirty="0"/>
          </a:p>
        </p:txBody>
      </p:sp>
      <p:pic>
        <p:nvPicPr>
          <p:cNvPr id="7" name="Picture 6" descr="TA logo.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206609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B95D7-A589-4A6D-ACA6-C26C3A8D03F3}"/>
              </a:ext>
            </a:extLst>
          </p:cNvPr>
          <p:cNvSpPr>
            <a:spLocks noGrp="1"/>
          </p:cNvSpPr>
          <p:nvPr>
            <p:ph type="title"/>
          </p:nvPr>
        </p:nvSpPr>
        <p:spPr/>
        <p:txBody>
          <a:bodyPr/>
          <a:lstStyle/>
          <a:p>
            <a:r>
              <a:rPr lang="en-GB" dirty="0"/>
              <a:t>Comment - </a:t>
            </a:r>
            <a:r>
              <a:rPr lang="en-GB" b="1" dirty="0" err="1"/>
              <a:t>Øvre</a:t>
            </a:r>
            <a:r>
              <a:rPr lang="en-GB" b="1" dirty="0"/>
              <a:t> </a:t>
            </a:r>
            <a:r>
              <a:rPr lang="en-GB" b="1" dirty="0" err="1"/>
              <a:t>Verket</a:t>
            </a:r>
            <a:endParaRPr lang="en-GB" b="1" dirty="0"/>
          </a:p>
        </p:txBody>
      </p:sp>
      <p:sp>
        <p:nvSpPr>
          <p:cNvPr id="3" name="Content Placeholder 2">
            <a:extLst>
              <a:ext uri="{FF2B5EF4-FFF2-40B4-BE49-F238E27FC236}">
                <a16:creationId xmlns:a16="http://schemas.microsoft.com/office/drawing/2014/main" id="{C709E3AA-01C8-4FDB-8585-DF45F88D966D}"/>
              </a:ext>
            </a:extLst>
          </p:cNvPr>
          <p:cNvSpPr>
            <a:spLocks noGrp="1"/>
          </p:cNvSpPr>
          <p:nvPr>
            <p:ph idx="1"/>
          </p:nvPr>
        </p:nvSpPr>
        <p:spPr>
          <a:xfrm>
            <a:off x="4596317" y="2490843"/>
            <a:ext cx="6219394" cy="3416300"/>
          </a:xfrm>
        </p:spPr>
        <p:txBody>
          <a:bodyPr>
            <a:normAutofit fontScale="92500" lnSpcReduction="20000"/>
          </a:bodyPr>
          <a:lstStyle/>
          <a:p>
            <a:r>
              <a:rPr lang="en-GB" dirty="0"/>
              <a:t>This was an interesting facility that could possibly do with greater publicity</a:t>
            </a:r>
          </a:p>
          <a:p>
            <a:r>
              <a:rPr lang="en-GB" dirty="0"/>
              <a:t>Being based around a still functioning iron works, and with some of the houses still lived in, it was more a living history collection than a museum </a:t>
            </a:r>
          </a:p>
          <a:p>
            <a:r>
              <a:rPr lang="en-GB" dirty="0"/>
              <a:t>The exhibits in houses could be directly related to the lives going on around them, making it more relevant for the visitor</a:t>
            </a:r>
          </a:p>
          <a:p>
            <a:r>
              <a:rPr lang="en-GB" dirty="0"/>
              <a:t>The link to man-hole covers made it memorable for all, as these can be seen far and wide and everyone can therefore relate to them</a:t>
            </a:r>
          </a:p>
          <a:p>
            <a:r>
              <a:rPr lang="en-GB" dirty="0"/>
              <a:t>Again, it was the enthusiasm, and passion of the guide Jon </a:t>
            </a:r>
            <a:r>
              <a:rPr lang="en-GB" dirty="0" err="1"/>
              <a:t>Harald</a:t>
            </a:r>
            <a:r>
              <a:rPr lang="en-GB" dirty="0"/>
              <a:t> that made the visit special.</a:t>
            </a:r>
          </a:p>
          <a:p>
            <a:endParaRPr lang="en-GB" dirty="0"/>
          </a:p>
        </p:txBody>
      </p:sp>
      <p:pic>
        <p:nvPicPr>
          <p:cNvPr id="4" name="Picture 3" descr="IMG_709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4214" y="2304348"/>
            <a:ext cx="2823788" cy="3765051"/>
          </a:xfrm>
          <a:prstGeom prst="rect">
            <a:avLst/>
          </a:prstGeom>
        </p:spPr>
      </p:pic>
      <p:sp>
        <p:nvSpPr>
          <p:cNvPr id="5" name="Footer Placeholder 4"/>
          <p:cNvSpPr>
            <a:spLocks noGrp="1"/>
          </p:cNvSpPr>
          <p:nvPr>
            <p:ph type="ftr" sz="quarter" idx="11"/>
          </p:nvPr>
        </p:nvSpPr>
        <p:spPr/>
        <p:txBody>
          <a:bodyPr/>
          <a:lstStyle/>
          <a:p>
            <a:r>
              <a:rPr lang="en-US" dirty="0"/>
              <a:t>ENCORE STUDY GROUP SEPTEMBER 2017</a:t>
            </a:r>
          </a:p>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16</a:t>
            </a:fld>
            <a:endParaRPr lang="en-US" dirty="0"/>
          </a:p>
        </p:txBody>
      </p:sp>
      <p:pic>
        <p:nvPicPr>
          <p:cNvPr id="7" name="Picture 6" descr="TA logo.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2536211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29694-A3C5-4810-93C3-4CACAB6D3271}"/>
              </a:ext>
            </a:extLst>
          </p:cNvPr>
          <p:cNvSpPr>
            <a:spLocks noGrp="1"/>
          </p:cNvSpPr>
          <p:nvPr>
            <p:ph type="title"/>
          </p:nvPr>
        </p:nvSpPr>
        <p:spPr/>
        <p:txBody>
          <a:bodyPr/>
          <a:lstStyle/>
          <a:p>
            <a:r>
              <a:rPr lang="en-GB" dirty="0"/>
              <a:t>Comparison – </a:t>
            </a:r>
            <a:br>
              <a:rPr lang="en-GB" dirty="0"/>
            </a:br>
            <a:r>
              <a:rPr lang="en-GB" b="1" dirty="0" err="1"/>
              <a:t>Epelfest</a:t>
            </a:r>
            <a:r>
              <a:rPr lang="en-GB" b="1" dirty="0"/>
              <a:t> (</a:t>
            </a:r>
            <a:r>
              <a:rPr lang="en-GB" b="1" dirty="0" err="1"/>
              <a:t>Telemark</a:t>
            </a:r>
            <a:r>
              <a:rPr lang="en-GB" b="1" dirty="0"/>
              <a:t>) &amp; Apple Day (UK)</a:t>
            </a:r>
          </a:p>
        </p:txBody>
      </p:sp>
      <p:sp>
        <p:nvSpPr>
          <p:cNvPr id="6" name="Rectangle 3">
            <a:extLst>
              <a:ext uri="{FF2B5EF4-FFF2-40B4-BE49-F238E27FC236}">
                <a16:creationId xmlns:a16="http://schemas.microsoft.com/office/drawing/2014/main" id="{E8074EA7-DE84-4DCD-A5A6-3F8A98F8DD86}"/>
              </a:ext>
            </a:extLst>
          </p:cNvPr>
          <p:cNvSpPr>
            <a:spLocks noGrp="1" noChangeArrowheads="1"/>
          </p:cNvSpPr>
          <p:nvPr>
            <p:ph idx="1"/>
          </p:nvPr>
        </p:nvSpPr>
        <p:spPr bwMode="auto">
          <a:xfrm>
            <a:off x="2953169" y="2759849"/>
            <a:ext cx="5450391" cy="3708708"/>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defTabSz="914400">
              <a:buClrTx/>
              <a:buSzTx/>
              <a:buNone/>
            </a:pPr>
            <a:r>
              <a:rPr lang="en-US" altLang="en-US" sz="1400" b="1" u="sng" dirty="0" err="1">
                <a:solidFill>
                  <a:srgbClr val="222222"/>
                </a:solidFill>
                <a:cs typeface="Arial" panose="020B0604020202020204" pitchFamily="34" charset="0"/>
              </a:rPr>
              <a:t>Epelfest</a:t>
            </a:r>
            <a:endParaRPr lang="en-US" altLang="en-US" sz="1400" b="1" u="sng" dirty="0">
              <a:solidFill>
                <a:srgbClr val="222222"/>
              </a:solidFill>
              <a:cs typeface="Arial" panose="020B0604020202020204" pitchFamily="34" charset="0"/>
            </a:endParaRPr>
          </a:p>
          <a:p>
            <a:pPr marL="0" lvl="0" indent="0" defTabSz="914400">
              <a:buClrTx/>
              <a:buSzTx/>
              <a:buNone/>
            </a:pPr>
            <a:r>
              <a:rPr lang="en-US" altLang="en-US" sz="1400" dirty="0">
                <a:solidFill>
                  <a:srgbClr val="222222"/>
                </a:solidFill>
                <a:cs typeface="Arial" panose="020B0604020202020204" pitchFamily="34" charset="0"/>
              </a:rPr>
              <a:t>The group visited </a:t>
            </a:r>
            <a:r>
              <a:rPr lang="en-US" altLang="en-US" sz="1400" dirty="0" err="1">
                <a:solidFill>
                  <a:srgbClr val="222222"/>
                </a:solidFill>
                <a:cs typeface="Arial" panose="020B0604020202020204" pitchFamily="34" charset="0"/>
              </a:rPr>
              <a:t>Epelfest</a:t>
            </a:r>
            <a:r>
              <a:rPr lang="en-US" altLang="en-US" sz="1400" dirty="0">
                <a:solidFill>
                  <a:srgbClr val="222222"/>
                </a:solidFill>
                <a:cs typeface="Arial" panose="020B0604020202020204" pitchFamily="34" charset="0"/>
              </a:rPr>
              <a:t>, the annual apple festival for the region.  It was recognized that </a:t>
            </a:r>
            <a:r>
              <a:rPr lang="en-US" altLang="en-US" sz="1400" dirty="0" err="1">
                <a:solidFill>
                  <a:srgbClr val="222222"/>
                </a:solidFill>
                <a:cs typeface="Arial" panose="020B0604020202020204" pitchFamily="34" charset="0"/>
              </a:rPr>
              <a:t>Epelfest</a:t>
            </a:r>
            <a:r>
              <a:rPr lang="en-US" altLang="en-US" sz="1400" dirty="0">
                <a:solidFill>
                  <a:srgbClr val="222222"/>
                </a:solidFill>
                <a:cs typeface="Arial" panose="020B0604020202020204" pitchFamily="34" charset="0"/>
              </a:rPr>
              <a:t> was a more local event, with singing, and various stalls, including Asian food. The date of the event clashed with </a:t>
            </a:r>
            <a:r>
              <a:rPr lang="en-US" altLang="en-US" sz="1400" dirty="0" err="1">
                <a:solidFill>
                  <a:srgbClr val="222222"/>
                </a:solidFill>
                <a:cs typeface="Arial" panose="020B0604020202020204" pitchFamily="34" charset="0"/>
                <a:hlinkClick r:id="rId2"/>
              </a:rPr>
              <a:t>Matstreif</a:t>
            </a:r>
            <a:r>
              <a:rPr lang="en-US" altLang="en-US" sz="1400" dirty="0">
                <a:solidFill>
                  <a:srgbClr val="222222"/>
                </a:solidFill>
                <a:cs typeface="Arial" panose="020B0604020202020204" pitchFamily="34" charset="0"/>
              </a:rPr>
              <a:t>, Norway’s big food &amp; drink festival.  </a:t>
            </a:r>
          </a:p>
          <a:p>
            <a:pPr marL="0" lvl="0" indent="0" defTabSz="914400">
              <a:buClrTx/>
              <a:buSzTx/>
              <a:buNone/>
            </a:pPr>
            <a:endParaRPr lang="en-US" altLang="en-US" sz="1400" dirty="0">
              <a:solidFill>
                <a:srgbClr val="222222"/>
              </a:solidFill>
              <a:cs typeface="Arial" panose="020B0604020202020204" pitchFamily="34" charset="0"/>
            </a:endParaRPr>
          </a:p>
          <a:p>
            <a:pPr marL="0" lvl="0" indent="0" defTabSz="914400">
              <a:buClrTx/>
              <a:buSzTx/>
              <a:buNone/>
            </a:pPr>
            <a:r>
              <a:rPr lang="en-US" altLang="en-US" sz="1400" dirty="0">
                <a:solidFill>
                  <a:srgbClr val="222222"/>
                </a:solidFill>
                <a:cs typeface="Arial" panose="020B0604020202020204" pitchFamily="34" charset="0"/>
              </a:rPr>
              <a:t>The study group felt it was a great pity there was not more local provenance from the region at </a:t>
            </a:r>
            <a:r>
              <a:rPr lang="en-US" altLang="en-US" sz="1400" dirty="0" err="1">
                <a:solidFill>
                  <a:srgbClr val="222222"/>
                </a:solidFill>
                <a:cs typeface="Arial" panose="020B0604020202020204" pitchFamily="34" charset="0"/>
              </a:rPr>
              <a:t>Epelfest</a:t>
            </a:r>
            <a:r>
              <a:rPr lang="en-US" altLang="en-US" sz="1400" dirty="0">
                <a:solidFill>
                  <a:srgbClr val="222222"/>
                </a:solidFill>
                <a:cs typeface="Arial" panose="020B0604020202020204" pitchFamily="34" charset="0"/>
              </a:rPr>
              <a:t>, particularly in </a:t>
            </a:r>
            <a:r>
              <a:rPr lang="en-US" altLang="en-US" sz="1400" dirty="0" err="1">
                <a:solidFill>
                  <a:srgbClr val="222222"/>
                </a:solidFill>
                <a:cs typeface="Arial" panose="020B0604020202020204" pitchFamily="34" charset="0"/>
              </a:rPr>
              <a:t>savoury</a:t>
            </a:r>
            <a:r>
              <a:rPr lang="en-US" altLang="en-US" sz="1400" dirty="0">
                <a:solidFill>
                  <a:srgbClr val="222222"/>
                </a:solidFill>
                <a:cs typeface="Arial" panose="020B0604020202020204" pitchFamily="34" charset="0"/>
              </a:rPr>
              <a:t> offerings.  To increase footfall perhaps the date could be changed to avoid clashing with </a:t>
            </a:r>
            <a:r>
              <a:rPr lang="en-US" altLang="en-US" sz="1400" dirty="0" err="1">
                <a:solidFill>
                  <a:srgbClr val="222222"/>
                </a:solidFill>
                <a:cs typeface="Arial" panose="020B0604020202020204" pitchFamily="34" charset="0"/>
              </a:rPr>
              <a:t>Matstreif</a:t>
            </a:r>
            <a:r>
              <a:rPr lang="en-US" altLang="en-US" sz="1400" dirty="0">
                <a:solidFill>
                  <a:srgbClr val="222222"/>
                </a:solidFill>
                <a:cs typeface="Arial" panose="020B0604020202020204" pitchFamily="34" charset="0"/>
              </a:rPr>
              <a:t>.</a:t>
            </a:r>
          </a:p>
          <a:p>
            <a:pPr marL="0" lvl="0" indent="0" defTabSz="914400">
              <a:buClrTx/>
              <a:buSzTx/>
              <a:buNone/>
            </a:pPr>
            <a:endParaRPr lang="en-US" altLang="en-US" sz="1400" dirty="0">
              <a:solidFill>
                <a:srgbClr val="222222"/>
              </a:solidFill>
              <a:cs typeface="Arial" panose="020B0604020202020204" pitchFamily="34" charset="0"/>
            </a:endParaRPr>
          </a:p>
          <a:p>
            <a:pPr marL="0" lvl="0" indent="0" defTabSz="914400">
              <a:buClrTx/>
              <a:buSzTx/>
              <a:buNone/>
            </a:pPr>
            <a:r>
              <a:rPr lang="en-US" altLang="en-US" sz="1400" dirty="0">
                <a:solidFill>
                  <a:srgbClr val="222222"/>
                </a:solidFill>
                <a:cs typeface="Arial" panose="020B0604020202020204" pitchFamily="34" charset="0"/>
              </a:rPr>
              <a:t>Most traders at </a:t>
            </a:r>
            <a:r>
              <a:rPr lang="en-US" altLang="en-US" sz="1400" dirty="0" err="1">
                <a:solidFill>
                  <a:srgbClr val="222222"/>
                </a:solidFill>
                <a:cs typeface="Arial" panose="020B0604020202020204" pitchFamily="34" charset="0"/>
              </a:rPr>
              <a:t>Epelfest</a:t>
            </a:r>
            <a:r>
              <a:rPr lang="en-US" altLang="en-US" sz="1400" dirty="0">
                <a:solidFill>
                  <a:srgbClr val="222222"/>
                </a:solidFill>
                <a:cs typeface="Arial" panose="020B0604020202020204" pitchFamily="34" charset="0"/>
              </a:rPr>
              <a:t> used credit card </a:t>
            </a:r>
            <a:r>
              <a:rPr lang="en-US" altLang="en-US" sz="1400" dirty="0" err="1">
                <a:solidFill>
                  <a:srgbClr val="222222"/>
                </a:solidFill>
                <a:cs typeface="Arial" panose="020B0604020202020204" pitchFamily="34" charset="0"/>
              </a:rPr>
              <a:t>facilites</a:t>
            </a:r>
            <a:r>
              <a:rPr lang="en-US" altLang="en-US" sz="1400" dirty="0">
                <a:solidFill>
                  <a:srgbClr val="222222"/>
                </a:solidFill>
                <a:cs typeface="Arial" panose="020B0604020202020204" pitchFamily="34" charset="0"/>
              </a:rPr>
              <a:t>.  This is not something that can be used at such events across the UK, given the variable connectivity, and the study group were envious of this! </a:t>
            </a:r>
          </a:p>
          <a:p>
            <a:pPr marL="0" lvl="0" indent="0" defTabSz="914400">
              <a:buClrTx/>
              <a:buSzTx/>
              <a:buNone/>
            </a:pPr>
            <a:endParaRPr lang="en-US" altLang="en-US" sz="1400" dirty="0">
              <a:solidFill>
                <a:srgbClr val="222222"/>
              </a:solidFill>
              <a:cs typeface="Arial" panose="020B0604020202020204" pitchFamily="34" charset="0"/>
            </a:endParaRPr>
          </a:p>
          <a:p>
            <a:pPr marL="0" lvl="0" indent="0" defTabSz="914400">
              <a:buClrTx/>
              <a:buSzTx/>
              <a:buNone/>
            </a:pPr>
            <a:r>
              <a:rPr lang="en-US" altLang="en-US" sz="1400" dirty="0">
                <a:solidFill>
                  <a:srgbClr val="222222"/>
                </a:solidFill>
                <a:cs typeface="Arial" panose="020B0604020202020204" pitchFamily="34" charset="0"/>
              </a:rPr>
              <a:t> </a:t>
            </a:r>
            <a:endParaRPr lang="en-US" altLang="en-US" sz="14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B217A7BF-7B4A-46BA-8529-57753DE398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7885" y="3149163"/>
            <a:ext cx="3078802" cy="2309101"/>
          </a:xfrm>
          <a:prstGeom prst="rect">
            <a:avLst/>
          </a:prstGeom>
        </p:spPr>
      </p:pic>
      <p:pic>
        <p:nvPicPr>
          <p:cNvPr id="9" name="Picture 8">
            <a:extLst>
              <a:ext uri="{FF2B5EF4-FFF2-40B4-BE49-F238E27FC236}">
                <a16:creationId xmlns:a16="http://schemas.microsoft.com/office/drawing/2014/main" id="{5744B756-3736-426F-80D4-E5FE89047F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15367" y="2946973"/>
            <a:ext cx="3205763" cy="2404322"/>
          </a:xfrm>
          <a:prstGeom prst="rect">
            <a:avLst/>
          </a:prstGeom>
        </p:spPr>
      </p:pic>
      <p:sp>
        <p:nvSpPr>
          <p:cNvPr id="10" name="TextBox 9">
            <a:extLst>
              <a:ext uri="{FF2B5EF4-FFF2-40B4-BE49-F238E27FC236}">
                <a16:creationId xmlns:a16="http://schemas.microsoft.com/office/drawing/2014/main" id="{39CF69BD-642E-4466-8300-1A6A24E2B0FE}"/>
              </a:ext>
            </a:extLst>
          </p:cNvPr>
          <p:cNvSpPr txBox="1"/>
          <p:nvPr/>
        </p:nvSpPr>
        <p:spPr>
          <a:xfrm>
            <a:off x="417099" y="5752016"/>
            <a:ext cx="2404323" cy="246221"/>
          </a:xfrm>
          <a:prstGeom prst="rect">
            <a:avLst/>
          </a:prstGeom>
          <a:noFill/>
        </p:spPr>
        <p:txBody>
          <a:bodyPr wrap="square" rtlCol="0">
            <a:spAutoFit/>
          </a:bodyPr>
          <a:lstStyle/>
          <a:p>
            <a:r>
              <a:rPr lang="en-US" altLang="en-US" sz="1000" dirty="0">
                <a:solidFill>
                  <a:srgbClr val="222222"/>
                </a:solidFill>
                <a:cs typeface="Arial" panose="020B0604020202020204" pitchFamily="34" charset="0"/>
              </a:rPr>
              <a:t>Promo image for </a:t>
            </a:r>
            <a:r>
              <a:rPr lang="en-US" altLang="en-US" sz="1000" dirty="0" err="1">
                <a:solidFill>
                  <a:srgbClr val="222222"/>
                </a:solidFill>
                <a:cs typeface="Arial" panose="020B0604020202020204" pitchFamily="34" charset="0"/>
              </a:rPr>
              <a:t>Matstreif</a:t>
            </a:r>
            <a:endParaRPr lang="en-GB" sz="1000" dirty="0"/>
          </a:p>
        </p:txBody>
      </p:sp>
      <p:sp>
        <p:nvSpPr>
          <p:cNvPr id="11" name="TextBox 10">
            <a:extLst>
              <a:ext uri="{FF2B5EF4-FFF2-40B4-BE49-F238E27FC236}">
                <a16:creationId xmlns:a16="http://schemas.microsoft.com/office/drawing/2014/main" id="{87590CC9-1169-4541-BCC6-7DC95054DA08}"/>
              </a:ext>
            </a:extLst>
          </p:cNvPr>
          <p:cNvSpPr txBox="1"/>
          <p:nvPr/>
        </p:nvSpPr>
        <p:spPr>
          <a:xfrm>
            <a:off x="8607885" y="5458264"/>
            <a:ext cx="3078802" cy="246221"/>
          </a:xfrm>
          <a:prstGeom prst="rect">
            <a:avLst/>
          </a:prstGeom>
          <a:noFill/>
        </p:spPr>
        <p:txBody>
          <a:bodyPr wrap="square" rtlCol="0">
            <a:spAutoFit/>
          </a:bodyPr>
          <a:lstStyle/>
          <a:p>
            <a:pPr algn="ctr"/>
            <a:r>
              <a:rPr lang="en-GB" sz="1000" dirty="0"/>
              <a:t>Image from </a:t>
            </a:r>
            <a:r>
              <a:rPr lang="en-GB" sz="1000" dirty="0" err="1"/>
              <a:t>Epelfest</a:t>
            </a:r>
            <a:endParaRPr lang="en-GB" sz="1000" dirty="0"/>
          </a:p>
        </p:txBody>
      </p:sp>
      <p:sp>
        <p:nvSpPr>
          <p:cNvPr id="3" name="Footer Placeholder 2"/>
          <p:cNvSpPr>
            <a:spLocks noGrp="1"/>
          </p:cNvSpPr>
          <p:nvPr>
            <p:ph type="ftr" sz="quarter" idx="11"/>
          </p:nvPr>
        </p:nvSpPr>
        <p:spPr/>
        <p:txBody>
          <a:bodyPr/>
          <a:lstStyle/>
          <a:p>
            <a:r>
              <a:rPr lang="en-US" dirty="0"/>
              <a:t>ENCORE STUDY GROUP SEPTEMBER 2017</a:t>
            </a:r>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17</a:t>
            </a:fld>
            <a:endParaRPr lang="en-US" dirty="0"/>
          </a:p>
        </p:txBody>
      </p:sp>
      <p:pic>
        <p:nvPicPr>
          <p:cNvPr id="12" name="Picture 11" descr="TA logo.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1634054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A8DD7-2B83-400D-B066-42108EF82DCD}"/>
              </a:ext>
            </a:extLst>
          </p:cNvPr>
          <p:cNvSpPr>
            <a:spLocks noGrp="1"/>
          </p:cNvSpPr>
          <p:nvPr>
            <p:ph type="title"/>
          </p:nvPr>
        </p:nvSpPr>
        <p:spPr/>
        <p:txBody>
          <a:bodyPr/>
          <a:lstStyle/>
          <a:p>
            <a:r>
              <a:rPr lang="en-GB" dirty="0"/>
              <a:t>Comparison – </a:t>
            </a:r>
            <a:br>
              <a:rPr lang="en-GB" dirty="0"/>
            </a:br>
            <a:r>
              <a:rPr lang="en-GB" b="1" dirty="0" err="1"/>
              <a:t>Epelfest</a:t>
            </a:r>
            <a:r>
              <a:rPr lang="en-GB" b="1" dirty="0"/>
              <a:t> (</a:t>
            </a:r>
            <a:r>
              <a:rPr lang="en-GB" b="1" dirty="0" err="1"/>
              <a:t>Telemark</a:t>
            </a:r>
            <a:r>
              <a:rPr lang="en-GB" b="1" dirty="0"/>
              <a:t>) &amp; Apple Day (UK)</a:t>
            </a:r>
            <a:endParaRPr lang="en-GB" dirty="0"/>
          </a:p>
        </p:txBody>
      </p:sp>
      <p:sp>
        <p:nvSpPr>
          <p:cNvPr id="3" name="Content Placeholder 2">
            <a:extLst>
              <a:ext uri="{FF2B5EF4-FFF2-40B4-BE49-F238E27FC236}">
                <a16:creationId xmlns:a16="http://schemas.microsoft.com/office/drawing/2014/main" id="{39388FE2-FEC4-4B0D-8DF3-F1B06BF607F4}"/>
              </a:ext>
            </a:extLst>
          </p:cNvPr>
          <p:cNvSpPr>
            <a:spLocks noGrp="1"/>
          </p:cNvSpPr>
          <p:nvPr>
            <p:ph idx="1"/>
          </p:nvPr>
        </p:nvSpPr>
        <p:spPr>
          <a:xfrm>
            <a:off x="5329390" y="2457726"/>
            <a:ext cx="6332524" cy="3416300"/>
          </a:xfrm>
        </p:spPr>
        <p:txBody>
          <a:bodyPr>
            <a:normAutofit/>
          </a:bodyPr>
          <a:lstStyle/>
          <a:p>
            <a:pPr marL="0" lvl="0" indent="0" defTabSz="914400" eaLnBrk="0" fontAlgn="base" hangingPunct="0">
              <a:spcBef>
                <a:spcPct val="0"/>
              </a:spcBef>
              <a:spcAft>
                <a:spcPct val="0"/>
              </a:spcAft>
              <a:buNone/>
            </a:pPr>
            <a:r>
              <a:rPr lang="en-US" altLang="en-US" sz="1300" b="1" dirty="0">
                <a:solidFill>
                  <a:srgbClr val="222222"/>
                </a:solidFill>
                <a:latin typeface="Arial" panose="020B0604020202020204" pitchFamily="34" charset="0"/>
                <a:cs typeface="Arial" panose="020B0604020202020204" pitchFamily="34" charset="0"/>
              </a:rPr>
              <a:t>An example from UK: Apple Day</a:t>
            </a:r>
            <a:endParaRPr lang="en-US" altLang="en-US" sz="1300" dirty="0"/>
          </a:p>
          <a:p>
            <a:pPr marL="0" lvl="0" indent="0" defTabSz="914400" eaLnBrk="0" fontAlgn="base" hangingPunct="0">
              <a:spcBef>
                <a:spcPct val="0"/>
              </a:spcBef>
              <a:spcAft>
                <a:spcPct val="0"/>
              </a:spcAft>
              <a:buNone/>
            </a:pPr>
            <a:r>
              <a:rPr lang="en-US" altLang="en-US" sz="1300" b="1" dirty="0">
                <a:solidFill>
                  <a:srgbClr val="222222"/>
                </a:solidFill>
                <a:latin typeface="Arial" panose="020B0604020202020204" pitchFamily="34" charset="0"/>
                <a:cs typeface="Arial" panose="020B0604020202020204" pitchFamily="34" charset="0"/>
              </a:rPr>
              <a:t> </a:t>
            </a:r>
            <a:endParaRPr lang="en-US" altLang="en-US" sz="1300" dirty="0"/>
          </a:p>
          <a:p>
            <a:pPr marL="0" lvl="0" indent="0" defTabSz="914400" eaLnBrk="0" fontAlgn="base" hangingPunct="0">
              <a:spcBef>
                <a:spcPct val="0"/>
              </a:spcBef>
              <a:spcAft>
                <a:spcPct val="0"/>
              </a:spcAft>
              <a:buNone/>
            </a:pPr>
            <a:r>
              <a:rPr lang="en-US" altLang="en-US" sz="1300" dirty="0">
                <a:solidFill>
                  <a:srgbClr val="222222"/>
                </a:solidFill>
                <a:latin typeface="Arial" panose="020B0604020202020204" pitchFamily="34" charset="0"/>
                <a:cs typeface="Arial" panose="020B0604020202020204" pitchFamily="34" charset="0"/>
              </a:rPr>
              <a:t>It may be interesting to consider the example of Apple Day &amp; related work by the charity, </a:t>
            </a:r>
            <a:r>
              <a:rPr lang="en-US" altLang="en-US" sz="1300" dirty="0">
                <a:solidFill>
                  <a:srgbClr val="222222"/>
                </a:solidFill>
                <a:latin typeface="Arial" panose="020B0604020202020204" pitchFamily="34" charset="0"/>
                <a:cs typeface="Arial" panose="020B0604020202020204" pitchFamily="34" charset="0"/>
                <a:hlinkClick r:id="rId2"/>
              </a:rPr>
              <a:t>Common Ground</a:t>
            </a:r>
            <a:r>
              <a:rPr lang="en-US" altLang="en-US" sz="1300" dirty="0">
                <a:solidFill>
                  <a:srgbClr val="222222"/>
                </a:solidFill>
                <a:latin typeface="Arial" panose="020B0604020202020204" pitchFamily="34" charset="0"/>
                <a:cs typeface="Arial" panose="020B0604020202020204" pitchFamily="34" charset="0"/>
              </a:rPr>
              <a:t>.</a:t>
            </a:r>
            <a:r>
              <a:rPr lang="en-US" altLang="en-US" sz="1300" dirty="0">
                <a:latin typeface="Arial" panose="020B0604020202020204" pitchFamily="34" charset="0"/>
                <a:cs typeface="Arial" panose="020B0604020202020204" pitchFamily="34" charset="0"/>
              </a:rPr>
              <a:t> </a:t>
            </a:r>
            <a:r>
              <a:rPr lang="en-US" altLang="en-US" sz="1300" dirty="0">
                <a:solidFill>
                  <a:srgbClr val="222222"/>
                </a:solidFill>
                <a:latin typeface="Arial" panose="020B0604020202020204" pitchFamily="34" charset="0"/>
                <a:cs typeface="Arial" panose="020B0604020202020204" pitchFamily="34" charset="0"/>
              </a:rPr>
              <a:t>Apple Day was created in 1990 as a celebration of apples and local distinctiveness. It has also raised awareness of the provenance of the food we eat.</a:t>
            </a:r>
          </a:p>
          <a:p>
            <a:pPr marL="0" lvl="0" indent="0" defTabSz="914400" eaLnBrk="0" fontAlgn="base" hangingPunct="0">
              <a:spcBef>
                <a:spcPct val="0"/>
              </a:spcBef>
              <a:spcAft>
                <a:spcPct val="0"/>
              </a:spcAft>
              <a:buNone/>
            </a:pPr>
            <a:endParaRPr lang="en-US" altLang="en-US" sz="1300" dirty="0">
              <a:latin typeface="Arial" panose="020B0604020202020204" pitchFamily="34" charset="0"/>
              <a:cs typeface="Arial" panose="020B0604020202020204" pitchFamily="34" charset="0"/>
            </a:endParaRPr>
          </a:p>
          <a:p>
            <a:pPr marL="0" lvl="0" indent="0" defTabSz="914400" eaLnBrk="0" fontAlgn="base" hangingPunct="0">
              <a:spcBef>
                <a:spcPct val="0"/>
              </a:spcBef>
              <a:spcAft>
                <a:spcPct val="0"/>
              </a:spcAft>
              <a:buNone/>
            </a:pPr>
            <a:r>
              <a:rPr lang="en-US" altLang="en-US" sz="1300" dirty="0">
                <a:solidFill>
                  <a:srgbClr val="222222"/>
                </a:solidFill>
                <a:latin typeface="Arial" panose="020B0604020202020204" pitchFamily="34" charset="0"/>
                <a:cs typeface="Arial" panose="020B0604020202020204" pitchFamily="34" charset="0"/>
              </a:rPr>
              <a:t> Activities now take place across the UK on 21</a:t>
            </a:r>
            <a:r>
              <a:rPr lang="en-US" altLang="en-US" sz="1300" baseline="30000" dirty="0">
                <a:solidFill>
                  <a:srgbClr val="222222"/>
                </a:solidFill>
                <a:latin typeface="Arial" panose="020B0604020202020204" pitchFamily="34" charset="0"/>
                <a:cs typeface="Arial" panose="020B0604020202020204" pitchFamily="34" charset="0"/>
              </a:rPr>
              <a:t>st</a:t>
            </a:r>
            <a:r>
              <a:rPr lang="en-US" altLang="en-US" sz="1300" dirty="0">
                <a:solidFill>
                  <a:srgbClr val="222222"/>
                </a:solidFill>
                <a:latin typeface="Arial" panose="020B0604020202020204" pitchFamily="34" charset="0"/>
                <a:cs typeface="Arial" panose="020B0604020202020204" pitchFamily="34" charset="0"/>
              </a:rPr>
              <a:t> October. These include apple tasting, pressing and juicing, baking, pruning and grafting demonstrations, printing with apples, apple sculptures, folk singing and poetry evenings.</a:t>
            </a:r>
          </a:p>
          <a:p>
            <a:pPr marL="0" lvl="0" indent="0" defTabSz="914400" eaLnBrk="0" fontAlgn="base" hangingPunct="0">
              <a:spcBef>
                <a:spcPct val="0"/>
              </a:spcBef>
              <a:spcAft>
                <a:spcPct val="0"/>
              </a:spcAft>
              <a:buNone/>
            </a:pPr>
            <a:endParaRPr lang="en-US" altLang="en-US" sz="1300" dirty="0">
              <a:solidFill>
                <a:srgbClr val="222222"/>
              </a:solidFill>
              <a:latin typeface="Arial" panose="020B0604020202020204" pitchFamily="34" charset="0"/>
              <a:cs typeface="Arial" panose="020B0604020202020204" pitchFamily="34" charset="0"/>
            </a:endParaRPr>
          </a:p>
          <a:p>
            <a:pPr marL="0" lvl="0" indent="0" defTabSz="914400" eaLnBrk="0" fontAlgn="base" hangingPunct="0">
              <a:spcBef>
                <a:spcPct val="0"/>
              </a:spcBef>
              <a:spcAft>
                <a:spcPct val="0"/>
              </a:spcAft>
              <a:buNone/>
            </a:pPr>
            <a:r>
              <a:rPr lang="en-US" altLang="en-US" sz="1300" dirty="0">
                <a:latin typeface="Arial" panose="020B0604020202020204" pitchFamily="34" charset="0"/>
                <a:cs typeface="Arial" panose="020B0604020202020204" pitchFamily="34" charset="0"/>
              </a:rPr>
              <a:t>However, it was noted by some of the study group that this event also was not </a:t>
            </a:r>
            <a:r>
              <a:rPr lang="en-US" altLang="en-US" sz="1300" dirty="0" err="1">
                <a:latin typeface="Arial" panose="020B0604020202020204" pitchFamily="34" charset="0"/>
                <a:cs typeface="Arial" panose="020B0604020202020204" pitchFamily="34" charset="0"/>
              </a:rPr>
              <a:t>publicised</a:t>
            </a:r>
            <a:r>
              <a:rPr lang="en-US" altLang="en-US" sz="1300" dirty="0">
                <a:latin typeface="Arial" panose="020B0604020202020204" pitchFamily="34" charset="0"/>
                <a:cs typeface="Arial" panose="020B0604020202020204" pitchFamily="34" charset="0"/>
              </a:rPr>
              <a:t> nationally as widely as it could be</a:t>
            </a:r>
          </a:p>
          <a:p>
            <a:pPr marL="0" lvl="0" indent="0" defTabSz="914400" eaLnBrk="0" fontAlgn="base" hangingPunct="0">
              <a:spcBef>
                <a:spcPct val="0"/>
              </a:spcBef>
              <a:spcAft>
                <a:spcPct val="0"/>
              </a:spcAft>
              <a:buNone/>
            </a:pPr>
            <a:r>
              <a:rPr lang="en-US" altLang="en-US" sz="1300" dirty="0">
                <a:solidFill>
                  <a:srgbClr val="222222"/>
                </a:solidFill>
                <a:latin typeface="Arial" panose="020B0604020202020204" pitchFamily="34" charset="0"/>
                <a:cs typeface="Arial" panose="020B0604020202020204" pitchFamily="34" charset="0"/>
              </a:rPr>
              <a:t> </a:t>
            </a:r>
            <a:endParaRPr lang="en-GB" dirty="0"/>
          </a:p>
        </p:txBody>
      </p:sp>
      <p:pic>
        <p:nvPicPr>
          <p:cNvPr id="5" name="Picture 4">
            <a:extLst>
              <a:ext uri="{FF2B5EF4-FFF2-40B4-BE49-F238E27FC236}">
                <a16:creationId xmlns:a16="http://schemas.microsoft.com/office/drawing/2014/main" id="{B2362DC7-00E4-45CD-8F0A-E75593C374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048" y="2689714"/>
            <a:ext cx="3913028" cy="2543468"/>
          </a:xfrm>
          <a:prstGeom prst="rect">
            <a:avLst/>
          </a:prstGeom>
        </p:spPr>
      </p:pic>
      <p:sp>
        <p:nvSpPr>
          <p:cNvPr id="6" name="TextBox 5">
            <a:extLst>
              <a:ext uri="{FF2B5EF4-FFF2-40B4-BE49-F238E27FC236}">
                <a16:creationId xmlns:a16="http://schemas.microsoft.com/office/drawing/2014/main" id="{910084B8-DE75-4505-9B26-5606039791BE}"/>
              </a:ext>
            </a:extLst>
          </p:cNvPr>
          <p:cNvSpPr txBox="1"/>
          <p:nvPr/>
        </p:nvSpPr>
        <p:spPr>
          <a:xfrm>
            <a:off x="616048" y="5233182"/>
            <a:ext cx="3787139" cy="246221"/>
          </a:xfrm>
          <a:prstGeom prst="rect">
            <a:avLst/>
          </a:prstGeom>
          <a:noFill/>
        </p:spPr>
        <p:txBody>
          <a:bodyPr wrap="square" rtlCol="0">
            <a:spAutoFit/>
          </a:bodyPr>
          <a:lstStyle/>
          <a:p>
            <a:pPr algn="ctr"/>
            <a:r>
              <a:rPr lang="en-GB" sz="1000" dirty="0"/>
              <a:t>Apple day logo</a:t>
            </a:r>
          </a:p>
        </p:txBody>
      </p:sp>
      <p:sp>
        <p:nvSpPr>
          <p:cNvPr id="4" name="Footer Placeholder 3"/>
          <p:cNvSpPr>
            <a:spLocks noGrp="1"/>
          </p:cNvSpPr>
          <p:nvPr>
            <p:ph type="ftr" sz="quarter" idx="11"/>
          </p:nvPr>
        </p:nvSpPr>
        <p:spPr/>
        <p:txBody>
          <a:bodyPr/>
          <a:lstStyle/>
          <a:p>
            <a:r>
              <a:rPr lang="en-US" dirty="0"/>
              <a:t>ENCORE STUDY GROUP SEPTEMBER 2017</a:t>
            </a:r>
          </a:p>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18</a:t>
            </a:fld>
            <a:endParaRPr lang="en-US" dirty="0"/>
          </a:p>
        </p:txBody>
      </p:sp>
      <p:pic>
        <p:nvPicPr>
          <p:cNvPr id="8" name="Picture 7" descr="TA logo.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32325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449A-722E-43F2-A6DC-FC1EBF9DB360}"/>
              </a:ext>
            </a:extLst>
          </p:cNvPr>
          <p:cNvSpPr>
            <a:spLocks noGrp="1"/>
          </p:cNvSpPr>
          <p:nvPr>
            <p:ph type="title"/>
          </p:nvPr>
        </p:nvSpPr>
        <p:spPr/>
        <p:txBody>
          <a:bodyPr/>
          <a:lstStyle/>
          <a:p>
            <a:r>
              <a:rPr lang="en-GB" dirty="0"/>
              <a:t>Academic Perspective</a:t>
            </a:r>
            <a:br>
              <a:rPr lang="en-GB" dirty="0"/>
            </a:br>
            <a:r>
              <a:rPr lang="en-GB" b="1" dirty="0"/>
              <a:t>Gudrun </a:t>
            </a:r>
            <a:r>
              <a:rPr lang="en-GB" b="1" dirty="0" err="1"/>
              <a:t>Helgadottir</a:t>
            </a:r>
            <a:r>
              <a:rPr lang="en-GB" b="1" dirty="0"/>
              <a:t>  &amp; Students</a:t>
            </a:r>
          </a:p>
        </p:txBody>
      </p:sp>
      <p:pic>
        <p:nvPicPr>
          <p:cNvPr id="4" name="Online Media ^0 3">
            <a:hlinkClick r:id="" action="ppaction://media"/>
            <a:extLst>
              <a:ext uri="{FF2B5EF4-FFF2-40B4-BE49-F238E27FC236}">
                <a16:creationId xmlns:a16="http://schemas.microsoft.com/office/drawing/2014/main" id="{9F3A5A4C-9A9D-4612-84BE-8ED810CE1C15}"/>
              </a:ext>
            </a:extLst>
          </p:cNvPr>
          <p:cNvPicPr>
            <a:picLocks noGrp="1" noRot="1" noChangeAspect="1"/>
          </p:cNvPicPr>
          <p:nvPr>
            <p:ph idx="1"/>
            <a:videoFile r:link="rId1"/>
          </p:nvPr>
        </p:nvPicPr>
        <p:blipFill>
          <a:blip r:embed="rId3"/>
          <a:stretch>
            <a:fillRect/>
          </a:stretch>
        </p:blipFill>
        <p:spPr>
          <a:xfrm>
            <a:off x="7277306" y="2581511"/>
            <a:ext cx="4040051" cy="3030038"/>
          </a:xfrm>
          <a:prstGeom prst="rect">
            <a:avLst/>
          </a:prstGeom>
        </p:spPr>
      </p:pic>
      <p:sp>
        <p:nvSpPr>
          <p:cNvPr id="3" name="TextBox 2">
            <a:extLst>
              <a:ext uri="{FF2B5EF4-FFF2-40B4-BE49-F238E27FC236}">
                <a16:creationId xmlns:a16="http://schemas.microsoft.com/office/drawing/2014/main" id="{25B07E4E-C994-471B-AF91-BFAF71FE838F}"/>
              </a:ext>
            </a:extLst>
          </p:cNvPr>
          <p:cNvSpPr txBox="1"/>
          <p:nvPr/>
        </p:nvSpPr>
        <p:spPr>
          <a:xfrm>
            <a:off x="450574" y="2372140"/>
            <a:ext cx="6732104" cy="4308872"/>
          </a:xfrm>
          <a:prstGeom prst="rect">
            <a:avLst/>
          </a:prstGeom>
          <a:noFill/>
        </p:spPr>
        <p:txBody>
          <a:bodyPr wrap="square" rtlCol="0">
            <a:spAutoFit/>
          </a:bodyPr>
          <a:lstStyle/>
          <a:p>
            <a:r>
              <a:rPr lang="en-GB" sz="1400" dirty="0"/>
              <a:t>We met with </a:t>
            </a:r>
            <a:r>
              <a:rPr lang="en-GB" sz="1400" b="1" dirty="0"/>
              <a:t>Gudrun </a:t>
            </a:r>
            <a:r>
              <a:rPr lang="en-GB" sz="1400" b="1" dirty="0" err="1"/>
              <a:t>Helgadottir</a:t>
            </a:r>
            <a:r>
              <a:rPr lang="en-GB" sz="1400" dirty="0"/>
              <a:t>, who is an Icelandic academic currently working as an Associate Professor at the University of Southeast Norway.</a:t>
            </a:r>
          </a:p>
          <a:p>
            <a:endParaRPr lang="en-GB" sz="1400" dirty="0"/>
          </a:p>
          <a:p>
            <a:r>
              <a:rPr lang="en-GB" sz="1400" dirty="0"/>
              <a:t>Her field of research and teaching is cultural tourism, event management and heritage tourism. She has a special interest in visualisation in tourism and intangible heritage, in  how cultural practices are seen and received in the context of tourism. </a:t>
            </a:r>
          </a:p>
          <a:p>
            <a:endParaRPr lang="en-GB" sz="1400" dirty="0"/>
          </a:p>
          <a:p>
            <a:r>
              <a:rPr lang="en-GB" sz="1400" dirty="0"/>
              <a:t>We also interviewed some of Gudrun’s second year students, studying business and tourism – </a:t>
            </a:r>
            <a:r>
              <a:rPr lang="en-GB" sz="1400" b="1" dirty="0"/>
              <a:t>Frida </a:t>
            </a:r>
            <a:r>
              <a:rPr lang="en-GB" sz="1400" b="1" dirty="0" err="1"/>
              <a:t>Klippen</a:t>
            </a:r>
            <a:r>
              <a:rPr lang="en-GB" sz="1400" b="1" dirty="0"/>
              <a:t>, Marlene </a:t>
            </a:r>
            <a:r>
              <a:rPr lang="en-GB" sz="1400" b="1" dirty="0" err="1"/>
              <a:t>Nilssen</a:t>
            </a:r>
            <a:r>
              <a:rPr lang="en-GB" sz="1400" dirty="0"/>
              <a:t>, </a:t>
            </a:r>
            <a:r>
              <a:rPr lang="en-GB" sz="1400" b="1" dirty="0" err="1"/>
              <a:t>Madelein</a:t>
            </a:r>
            <a:r>
              <a:rPr lang="en-GB" sz="1400" b="1" dirty="0"/>
              <a:t> </a:t>
            </a:r>
            <a:r>
              <a:rPr lang="en-GB" sz="1400" b="1" dirty="0" err="1"/>
              <a:t>Christanssen</a:t>
            </a:r>
            <a:r>
              <a:rPr lang="en-GB" sz="1400" b="1" dirty="0"/>
              <a:t> </a:t>
            </a:r>
            <a:r>
              <a:rPr lang="en-GB" sz="1400" dirty="0"/>
              <a:t>and </a:t>
            </a:r>
            <a:r>
              <a:rPr lang="en-GB" sz="1400" b="1" dirty="0" err="1"/>
              <a:t>Margarethe</a:t>
            </a:r>
            <a:r>
              <a:rPr lang="en-GB" sz="1400" b="1" dirty="0"/>
              <a:t> Thu</a:t>
            </a:r>
            <a:r>
              <a:rPr lang="en-GB" sz="1400" dirty="0"/>
              <a:t>. The UK has a great problem retaining and recruiting front-of-house hospitality staff, and the study group were curious to find out what had motivated the students and also where their careers in tourism might lie.</a:t>
            </a:r>
          </a:p>
          <a:p>
            <a:endParaRPr lang="en-GB" sz="1400" dirty="0"/>
          </a:p>
          <a:p>
            <a:r>
              <a:rPr lang="en-GB" sz="1400" dirty="0"/>
              <a:t>Following on from the interview with Gudrun, it is apparent that the same issues apply in Norway, with students generally aiming at managerial roles.</a:t>
            </a:r>
          </a:p>
          <a:p>
            <a:endParaRPr lang="en-GB" dirty="0"/>
          </a:p>
          <a:p>
            <a:endParaRPr lang="en-GB" dirty="0"/>
          </a:p>
        </p:txBody>
      </p:sp>
      <p:sp>
        <p:nvSpPr>
          <p:cNvPr id="5" name="Footer Placeholder 4"/>
          <p:cNvSpPr>
            <a:spLocks noGrp="1"/>
          </p:cNvSpPr>
          <p:nvPr>
            <p:ph type="ftr" sz="quarter" idx="11"/>
          </p:nvPr>
        </p:nvSpPr>
        <p:spPr/>
        <p:txBody>
          <a:bodyPr/>
          <a:lstStyle/>
          <a:p>
            <a:r>
              <a:rPr lang="en-US" dirty="0"/>
              <a:t>ENCORE STUDY GROUP SEPTEMBER 2017</a:t>
            </a:r>
          </a:p>
        </p:txBody>
      </p:sp>
      <p:sp>
        <p:nvSpPr>
          <p:cNvPr id="6" name="Slide Number Placeholder 5"/>
          <p:cNvSpPr>
            <a:spLocks noGrp="1"/>
          </p:cNvSpPr>
          <p:nvPr>
            <p:ph type="sldNum" sz="quarter" idx="12"/>
          </p:nvPr>
        </p:nvSpPr>
        <p:spPr/>
        <p:txBody>
          <a:bodyPr/>
          <a:lstStyle/>
          <a:p>
            <a:fld id="{4FAB73BC-B049-4115-A692-8D63A059BFB8}" type="slidenum">
              <a:rPr lang="en-US" smtClean="0"/>
              <a:t>19</a:t>
            </a:fld>
            <a:endParaRPr lang="en-US" dirty="0"/>
          </a:p>
        </p:txBody>
      </p:sp>
      <p:pic>
        <p:nvPicPr>
          <p:cNvPr id="7" name="Picture 6" descr="TA logo.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3805268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84F2682-173E-427E-BFD9-594F3E9099B6}"/>
              </a:ext>
            </a:extLst>
          </p:cNvPr>
          <p:cNvSpPr>
            <a:spLocks noGrp="1"/>
          </p:cNvSpPr>
          <p:nvPr>
            <p:ph type="subTitle" idx="1"/>
          </p:nvPr>
        </p:nvSpPr>
        <p:spPr>
          <a:xfrm>
            <a:off x="1154955" y="509330"/>
            <a:ext cx="8825658" cy="861420"/>
          </a:xfrm>
        </p:spPr>
        <p:txBody>
          <a:bodyPr>
            <a:normAutofit/>
          </a:bodyPr>
          <a:lstStyle/>
          <a:p>
            <a:r>
              <a:rPr lang="en-GB" sz="2400" b="1" dirty="0"/>
              <a:t>CONTENTS									PAGE</a:t>
            </a:r>
          </a:p>
        </p:txBody>
      </p:sp>
      <p:sp>
        <p:nvSpPr>
          <p:cNvPr id="7" name="TextBox 6">
            <a:extLst>
              <a:ext uri="{FF2B5EF4-FFF2-40B4-BE49-F238E27FC236}">
                <a16:creationId xmlns:a16="http://schemas.microsoft.com/office/drawing/2014/main" id="{D3F84AA9-6D2E-4D6F-8C85-6520B1E02A03}"/>
              </a:ext>
            </a:extLst>
          </p:cNvPr>
          <p:cNvSpPr txBox="1"/>
          <p:nvPr/>
        </p:nvSpPr>
        <p:spPr>
          <a:xfrm>
            <a:off x="1218816" y="981571"/>
            <a:ext cx="6606188" cy="5447644"/>
          </a:xfrm>
          <a:prstGeom prst="rect">
            <a:avLst/>
          </a:prstGeom>
          <a:noFill/>
        </p:spPr>
        <p:txBody>
          <a:bodyPr wrap="square" rtlCol="0">
            <a:spAutoFit/>
          </a:bodyPr>
          <a:lstStyle/>
          <a:p>
            <a:r>
              <a:rPr lang="en-GB" sz="1200" b="1" dirty="0">
                <a:solidFill>
                  <a:schemeClr val="bg1"/>
                </a:solidFill>
              </a:rPr>
              <a:t>What is Product Development?								3		</a:t>
            </a:r>
          </a:p>
          <a:p>
            <a:endParaRPr lang="en-GB" sz="1200" b="1" dirty="0">
              <a:solidFill>
                <a:schemeClr val="bg1"/>
              </a:solidFill>
            </a:endParaRPr>
          </a:p>
          <a:p>
            <a:r>
              <a:rPr lang="en-GB" sz="1200" b="1" dirty="0">
                <a:solidFill>
                  <a:schemeClr val="bg1"/>
                </a:solidFill>
              </a:rPr>
              <a:t>Introduction:</a:t>
            </a:r>
            <a:r>
              <a:rPr lang="en-GB" sz="1200" dirty="0">
                <a:solidFill>
                  <a:schemeClr val="bg1"/>
                </a:solidFill>
              </a:rPr>
              <a:t> 			The Study Group					</a:t>
            </a:r>
            <a:r>
              <a:rPr lang="en-GB" sz="1200" b="1" dirty="0">
                <a:solidFill>
                  <a:schemeClr val="bg1"/>
                </a:solidFill>
              </a:rPr>
              <a:t>4</a:t>
            </a:r>
          </a:p>
          <a:p>
            <a:endParaRPr lang="en-GB" sz="1200" dirty="0">
              <a:solidFill>
                <a:schemeClr val="bg1"/>
              </a:solidFill>
            </a:endParaRPr>
          </a:p>
          <a:p>
            <a:r>
              <a:rPr lang="en-GB" sz="1200" b="1" dirty="0">
                <a:solidFill>
                  <a:schemeClr val="bg1"/>
                </a:solidFill>
              </a:rPr>
              <a:t>Background:</a:t>
            </a:r>
            <a:r>
              <a:rPr lang="en-GB" sz="1200" dirty="0">
                <a:solidFill>
                  <a:schemeClr val="bg1"/>
                </a:solidFill>
              </a:rPr>
              <a:t>			</a:t>
            </a:r>
            <a:r>
              <a:rPr lang="en-GB" sz="1200" dirty="0" err="1">
                <a:solidFill>
                  <a:schemeClr val="bg1"/>
                </a:solidFill>
              </a:rPr>
              <a:t>Telemark</a:t>
            </a:r>
            <a:r>
              <a:rPr lang="en-GB" sz="1200" dirty="0">
                <a:solidFill>
                  <a:schemeClr val="bg1"/>
                </a:solidFill>
              </a:rPr>
              <a:t> Region					</a:t>
            </a:r>
            <a:r>
              <a:rPr lang="en-GB" sz="1200" b="1" dirty="0">
                <a:solidFill>
                  <a:schemeClr val="bg1"/>
                </a:solidFill>
              </a:rPr>
              <a:t>5</a:t>
            </a:r>
            <a:endParaRPr lang="en-GB" sz="1200" b="1" dirty="0">
              <a:solidFill>
                <a:srgbClr val="FFFFFF"/>
              </a:solidFill>
            </a:endParaRPr>
          </a:p>
          <a:p>
            <a:r>
              <a:rPr lang="en-US" altLang="en-US" sz="1200" dirty="0">
                <a:solidFill>
                  <a:schemeClr val="bg1"/>
                </a:solidFill>
                <a:cs typeface="Arial" panose="020B0604020202020204" pitchFamily="34" charset="0"/>
              </a:rPr>
              <a:t>					Fruit Village </a:t>
            </a:r>
            <a:r>
              <a:rPr lang="en-US" altLang="en-US" sz="1200" dirty="0" err="1">
                <a:solidFill>
                  <a:schemeClr val="bg1"/>
                </a:solidFill>
                <a:cs typeface="Arial" panose="020B0604020202020204" pitchFamily="34" charset="0"/>
              </a:rPr>
              <a:t>Gvarv</a:t>
            </a:r>
            <a:r>
              <a:rPr lang="en-US" altLang="en-US" sz="1200" dirty="0">
                <a:solidFill>
                  <a:schemeClr val="bg1"/>
                </a:solidFill>
                <a:cs typeface="Arial" panose="020B0604020202020204" pitchFamily="34" charset="0"/>
              </a:rPr>
              <a:t>					</a:t>
            </a:r>
            <a:r>
              <a:rPr lang="en-US" altLang="en-US" sz="1200" b="1" dirty="0">
                <a:solidFill>
                  <a:schemeClr val="bg1"/>
                </a:solidFill>
                <a:cs typeface="Arial" panose="020B0604020202020204" pitchFamily="34" charset="0"/>
              </a:rPr>
              <a:t>6</a:t>
            </a:r>
          </a:p>
          <a:p>
            <a:endParaRPr lang="en-GB" sz="1200" dirty="0">
              <a:solidFill>
                <a:schemeClr val="bg1"/>
              </a:solidFill>
            </a:endParaRPr>
          </a:p>
          <a:p>
            <a:r>
              <a:rPr lang="en-GB" sz="1200" b="1" dirty="0">
                <a:solidFill>
                  <a:schemeClr val="bg1"/>
                </a:solidFill>
              </a:rPr>
              <a:t>Product development: </a:t>
            </a:r>
            <a:r>
              <a:rPr lang="en-GB" sz="1200" dirty="0">
                <a:solidFill>
                  <a:schemeClr val="bg1"/>
                </a:solidFill>
              </a:rPr>
              <a:t>		</a:t>
            </a:r>
            <a:r>
              <a:rPr lang="en-GB" sz="1200" dirty="0" err="1">
                <a:solidFill>
                  <a:schemeClr val="bg1"/>
                </a:solidFill>
              </a:rPr>
              <a:t>Beveroya</a:t>
            </a:r>
            <a:r>
              <a:rPr lang="en-GB" sz="1200" dirty="0">
                <a:solidFill>
                  <a:schemeClr val="bg1"/>
                </a:solidFill>
              </a:rPr>
              <a:t> Camping				</a:t>
            </a:r>
            <a:r>
              <a:rPr lang="en-GB" sz="1200" b="1" dirty="0">
                <a:solidFill>
                  <a:schemeClr val="bg1"/>
                </a:solidFill>
              </a:rPr>
              <a:t>7</a:t>
            </a:r>
          </a:p>
          <a:p>
            <a:r>
              <a:rPr lang="en-GB" sz="1200" dirty="0">
                <a:solidFill>
                  <a:schemeClr val="bg1"/>
                </a:solidFill>
              </a:rPr>
              <a:t>					Comment						</a:t>
            </a:r>
            <a:r>
              <a:rPr lang="en-GB" sz="1200" b="1" dirty="0">
                <a:solidFill>
                  <a:schemeClr val="bg1"/>
                </a:solidFill>
              </a:rPr>
              <a:t>8</a:t>
            </a:r>
          </a:p>
          <a:p>
            <a:endParaRPr lang="en-GB" sz="1200" dirty="0">
              <a:solidFill>
                <a:schemeClr val="bg1"/>
              </a:solidFill>
            </a:endParaRPr>
          </a:p>
          <a:p>
            <a:r>
              <a:rPr lang="en-GB" sz="1200" b="1" dirty="0">
                <a:solidFill>
                  <a:schemeClr val="bg1"/>
                </a:solidFill>
              </a:rPr>
              <a:t>Business Innovation: </a:t>
            </a:r>
            <a:r>
              <a:rPr lang="en-GB" sz="1200" dirty="0">
                <a:solidFill>
                  <a:schemeClr val="bg1"/>
                </a:solidFill>
              </a:rPr>
              <a:t>	 	</a:t>
            </a:r>
            <a:r>
              <a:rPr lang="en-GB" sz="1200" dirty="0" err="1">
                <a:solidFill>
                  <a:schemeClr val="bg1"/>
                </a:solidFill>
              </a:rPr>
              <a:t>Hardangervidda</a:t>
            </a:r>
            <a:r>
              <a:rPr lang="en-GB" sz="1200" dirty="0">
                <a:solidFill>
                  <a:schemeClr val="bg1"/>
                </a:solidFill>
              </a:rPr>
              <a:t> National Park Centre 	</a:t>
            </a:r>
            <a:r>
              <a:rPr lang="en-GB" sz="1200" b="1" dirty="0">
                <a:solidFill>
                  <a:schemeClr val="bg1"/>
                </a:solidFill>
              </a:rPr>
              <a:t>9</a:t>
            </a:r>
          </a:p>
          <a:p>
            <a:r>
              <a:rPr lang="en-GB" sz="1200" dirty="0">
                <a:solidFill>
                  <a:schemeClr val="bg1"/>
                </a:solidFill>
              </a:rPr>
              <a:t>					Comment					        </a:t>
            </a:r>
            <a:r>
              <a:rPr lang="en-GB" sz="1200" b="1" dirty="0">
                <a:solidFill>
                  <a:schemeClr val="bg1"/>
                </a:solidFill>
              </a:rPr>
              <a:t> 10</a:t>
            </a:r>
          </a:p>
          <a:p>
            <a:endParaRPr lang="en-GB" sz="1200" dirty="0">
              <a:solidFill>
                <a:schemeClr val="bg1"/>
              </a:solidFill>
            </a:endParaRPr>
          </a:p>
          <a:p>
            <a:r>
              <a:rPr lang="en-GB" sz="1200" b="1" dirty="0">
                <a:solidFill>
                  <a:schemeClr val="bg1"/>
                </a:solidFill>
              </a:rPr>
              <a:t>Market Penetration:</a:t>
            </a:r>
            <a:r>
              <a:rPr lang="en-GB" sz="1200" dirty="0">
                <a:solidFill>
                  <a:schemeClr val="bg1"/>
                </a:solidFill>
              </a:rPr>
              <a:t>		</a:t>
            </a:r>
            <a:r>
              <a:rPr lang="en-GB" sz="1200" dirty="0" err="1">
                <a:solidFill>
                  <a:schemeClr val="bg1"/>
                </a:solidFill>
              </a:rPr>
              <a:t>Evju</a:t>
            </a:r>
            <a:r>
              <a:rPr lang="en-GB" sz="1200" dirty="0">
                <a:solidFill>
                  <a:schemeClr val="bg1"/>
                </a:solidFill>
              </a:rPr>
              <a:t> </a:t>
            </a:r>
            <a:r>
              <a:rPr lang="en-GB" sz="1200" dirty="0" err="1">
                <a:solidFill>
                  <a:schemeClr val="bg1"/>
                </a:solidFill>
              </a:rPr>
              <a:t>Bygdetun</a:t>
            </a:r>
            <a:r>
              <a:rPr lang="en-GB" sz="1200" dirty="0">
                <a:solidFill>
                  <a:schemeClr val="bg1"/>
                </a:solidFill>
              </a:rPr>
              <a:t> </a:t>
            </a:r>
            <a:r>
              <a:rPr lang="en-GB" sz="1200" dirty="0" err="1">
                <a:solidFill>
                  <a:schemeClr val="bg1"/>
                </a:solidFill>
              </a:rPr>
              <a:t>Sauherad</a:t>
            </a:r>
            <a:r>
              <a:rPr lang="en-GB" sz="1200" dirty="0">
                <a:solidFill>
                  <a:schemeClr val="bg1"/>
                </a:solidFill>
              </a:rPr>
              <a:t> 		         </a:t>
            </a:r>
            <a:r>
              <a:rPr lang="en-GB" sz="1200" b="1" dirty="0">
                <a:solidFill>
                  <a:schemeClr val="bg1"/>
                </a:solidFill>
              </a:rPr>
              <a:t>11</a:t>
            </a:r>
          </a:p>
          <a:p>
            <a:r>
              <a:rPr lang="en-GB" sz="1200" dirty="0">
                <a:solidFill>
                  <a:schemeClr val="bg1"/>
                </a:solidFill>
              </a:rPr>
              <a:t>					Comment					         </a:t>
            </a:r>
            <a:r>
              <a:rPr lang="en-GB" sz="1200" b="1" dirty="0">
                <a:solidFill>
                  <a:schemeClr val="bg1"/>
                </a:solidFill>
              </a:rPr>
              <a:t>12</a:t>
            </a:r>
          </a:p>
          <a:p>
            <a:endParaRPr lang="en-GB" sz="1200" dirty="0">
              <a:solidFill>
                <a:schemeClr val="bg1"/>
              </a:solidFill>
            </a:endParaRPr>
          </a:p>
          <a:p>
            <a:r>
              <a:rPr lang="en-GB" sz="1200" b="1" dirty="0">
                <a:solidFill>
                  <a:schemeClr val="bg1"/>
                </a:solidFill>
              </a:rPr>
              <a:t>Diversification:</a:t>
            </a:r>
            <a:r>
              <a:rPr lang="en-GB" sz="1200" dirty="0">
                <a:solidFill>
                  <a:schemeClr val="bg1"/>
                </a:solidFill>
              </a:rPr>
              <a:t>			</a:t>
            </a:r>
            <a:r>
              <a:rPr lang="en-GB" sz="1200" dirty="0" err="1">
                <a:solidFill>
                  <a:schemeClr val="bg1"/>
                </a:solidFill>
              </a:rPr>
              <a:t>Lindheim</a:t>
            </a:r>
            <a:r>
              <a:rPr lang="en-GB" sz="1200" dirty="0">
                <a:solidFill>
                  <a:schemeClr val="bg1"/>
                </a:solidFill>
              </a:rPr>
              <a:t> Brewery				         </a:t>
            </a:r>
            <a:r>
              <a:rPr lang="en-GB" sz="1200" b="1" dirty="0">
                <a:solidFill>
                  <a:schemeClr val="bg1"/>
                </a:solidFill>
              </a:rPr>
              <a:t>13</a:t>
            </a:r>
          </a:p>
          <a:p>
            <a:r>
              <a:rPr lang="en-GB" sz="1200" dirty="0">
                <a:solidFill>
                  <a:schemeClr val="bg1"/>
                </a:solidFill>
              </a:rPr>
              <a:t>					Comment					         </a:t>
            </a:r>
            <a:r>
              <a:rPr lang="en-GB" sz="1200" b="1" dirty="0">
                <a:solidFill>
                  <a:schemeClr val="bg1"/>
                </a:solidFill>
              </a:rPr>
              <a:t>14</a:t>
            </a:r>
          </a:p>
          <a:p>
            <a:endParaRPr lang="en-GB" sz="1200" dirty="0">
              <a:solidFill>
                <a:schemeClr val="bg1"/>
              </a:solidFill>
            </a:endParaRPr>
          </a:p>
          <a:p>
            <a:r>
              <a:rPr lang="en-GB" sz="1200" b="1" dirty="0">
                <a:solidFill>
                  <a:schemeClr val="bg1"/>
                </a:solidFill>
              </a:rPr>
              <a:t>Market Penetration: </a:t>
            </a:r>
            <a:r>
              <a:rPr lang="en-GB" sz="1200" dirty="0">
                <a:solidFill>
                  <a:schemeClr val="bg1"/>
                </a:solidFill>
              </a:rPr>
              <a:t>		</a:t>
            </a:r>
            <a:r>
              <a:rPr lang="en-GB" sz="1200" dirty="0" err="1">
                <a:solidFill>
                  <a:schemeClr val="bg1"/>
                </a:solidFill>
              </a:rPr>
              <a:t>Øvre</a:t>
            </a:r>
            <a:r>
              <a:rPr lang="en-GB" sz="1200" dirty="0">
                <a:solidFill>
                  <a:schemeClr val="bg1"/>
                </a:solidFill>
              </a:rPr>
              <a:t> </a:t>
            </a:r>
            <a:r>
              <a:rPr lang="en-GB" sz="1200" dirty="0" err="1">
                <a:solidFill>
                  <a:schemeClr val="bg1"/>
                </a:solidFill>
              </a:rPr>
              <a:t>Verket</a:t>
            </a:r>
            <a:r>
              <a:rPr lang="en-GB" sz="1200" dirty="0">
                <a:solidFill>
                  <a:schemeClr val="bg1"/>
                </a:solidFill>
              </a:rPr>
              <a:t>					         </a:t>
            </a:r>
            <a:r>
              <a:rPr lang="en-GB" sz="1200" b="1" dirty="0">
                <a:solidFill>
                  <a:schemeClr val="bg1"/>
                </a:solidFill>
              </a:rPr>
              <a:t>15</a:t>
            </a:r>
          </a:p>
          <a:p>
            <a:r>
              <a:rPr lang="en-GB" sz="1200" dirty="0"/>
              <a:t>					</a:t>
            </a:r>
            <a:r>
              <a:rPr lang="en-GB" sz="1200" dirty="0">
                <a:solidFill>
                  <a:schemeClr val="bg1"/>
                </a:solidFill>
              </a:rPr>
              <a:t>Comment					         </a:t>
            </a:r>
            <a:r>
              <a:rPr lang="en-GB" sz="1200" b="1" dirty="0">
                <a:solidFill>
                  <a:schemeClr val="bg1"/>
                </a:solidFill>
              </a:rPr>
              <a:t>16</a:t>
            </a:r>
          </a:p>
          <a:p>
            <a:endParaRPr lang="en-GB" sz="1200" dirty="0">
              <a:solidFill>
                <a:schemeClr val="bg1"/>
              </a:solidFill>
            </a:endParaRPr>
          </a:p>
          <a:p>
            <a:r>
              <a:rPr lang="en-GB" sz="1200" b="1" dirty="0">
                <a:solidFill>
                  <a:schemeClr val="bg1"/>
                </a:solidFill>
              </a:rPr>
              <a:t>Comparison:</a:t>
            </a:r>
            <a:r>
              <a:rPr lang="en-GB" sz="1200" dirty="0">
                <a:solidFill>
                  <a:schemeClr val="bg1"/>
                </a:solidFill>
              </a:rPr>
              <a:t>			</a:t>
            </a:r>
            <a:r>
              <a:rPr lang="en-GB" sz="1200" dirty="0" err="1">
                <a:solidFill>
                  <a:schemeClr val="bg1"/>
                </a:solidFill>
              </a:rPr>
              <a:t>Eplefest</a:t>
            </a:r>
            <a:r>
              <a:rPr lang="en-GB" sz="1200" dirty="0">
                <a:solidFill>
                  <a:schemeClr val="bg1"/>
                </a:solidFill>
              </a:rPr>
              <a:t>					         </a:t>
            </a:r>
            <a:r>
              <a:rPr lang="en-GB" sz="1200" b="1" dirty="0">
                <a:solidFill>
                  <a:schemeClr val="bg1"/>
                </a:solidFill>
              </a:rPr>
              <a:t>17</a:t>
            </a:r>
          </a:p>
          <a:p>
            <a:r>
              <a:rPr lang="en-GB" sz="1200" dirty="0">
                <a:solidFill>
                  <a:schemeClr val="bg1"/>
                </a:solidFill>
              </a:rPr>
              <a:t>					Apple Day					         </a:t>
            </a:r>
            <a:r>
              <a:rPr lang="en-GB" sz="1200" b="1" dirty="0">
                <a:solidFill>
                  <a:schemeClr val="bg1"/>
                </a:solidFill>
              </a:rPr>
              <a:t>18</a:t>
            </a:r>
          </a:p>
          <a:p>
            <a:endParaRPr lang="en-GB" sz="1200" b="1" dirty="0">
              <a:solidFill>
                <a:schemeClr val="bg1"/>
              </a:solidFill>
            </a:endParaRPr>
          </a:p>
          <a:p>
            <a:r>
              <a:rPr lang="en-GB" sz="1200" b="1" dirty="0">
                <a:solidFill>
                  <a:schemeClr val="bg1"/>
                </a:solidFill>
              </a:rPr>
              <a:t>Academic Perspective                                                                                       19</a:t>
            </a:r>
          </a:p>
          <a:p>
            <a:endParaRPr lang="en-GB" sz="1200" b="1" dirty="0">
              <a:solidFill>
                <a:schemeClr val="bg1"/>
              </a:solidFill>
            </a:endParaRPr>
          </a:p>
          <a:p>
            <a:r>
              <a:rPr lang="en-GB" sz="1200" b="1" dirty="0">
                <a:solidFill>
                  <a:schemeClr val="bg1"/>
                </a:solidFill>
              </a:rPr>
              <a:t>Conclusion                  								         20</a:t>
            </a:r>
          </a:p>
          <a:p>
            <a:endParaRPr lang="en-GB" sz="1200" dirty="0"/>
          </a:p>
        </p:txBody>
      </p:sp>
      <p:pic>
        <p:nvPicPr>
          <p:cNvPr id="9" name="Picture 8">
            <a:extLst>
              <a:ext uri="{FF2B5EF4-FFF2-40B4-BE49-F238E27FC236}">
                <a16:creationId xmlns:a16="http://schemas.microsoft.com/office/drawing/2014/main" id="{1FC21362-7CF5-48DB-854B-3E433B8662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704127" y="2138657"/>
            <a:ext cx="3704833" cy="2778624"/>
          </a:xfrm>
          <a:prstGeom prst="rect">
            <a:avLst/>
          </a:prstGeom>
        </p:spPr>
      </p:pic>
      <p:pic>
        <p:nvPicPr>
          <p:cNvPr id="5" name="Picture 4" descr="TA logo.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42500" y="602706"/>
            <a:ext cx="1714500" cy="705394"/>
          </a:xfrm>
          <a:prstGeom prst="rect">
            <a:avLst/>
          </a:prstGeom>
        </p:spPr>
      </p:pic>
    </p:spTree>
    <p:extLst>
      <p:ext uri="{BB962C8B-B14F-4D97-AF65-F5344CB8AC3E}">
        <p14:creationId xmlns:p14="http://schemas.microsoft.com/office/powerpoint/2010/main" val="1184737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329E-4C0F-4257-AE50-4E2EC29BCE98}"/>
              </a:ext>
            </a:extLst>
          </p:cNvPr>
          <p:cNvSpPr>
            <a:spLocks noGrp="1"/>
          </p:cNvSpPr>
          <p:nvPr>
            <p:ph type="title"/>
          </p:nvPr>
        </p:nvSpPr>
        <p:spPr/>
        <p:txBody>
          <a:bodyPr/>
          <a:lstStyle/>
          <a:p>
            <a:r>
              <a:rPr lang="en-GB" dirty="0"/>
              <a:t>Conclusion</a:t>
            </a:r>
          </a:p>
        </p:txBody>
      </p:sp>
      <p:sp>
        <p:nvSpPr>
          <p:cNvPr id="3" name="Content Placeholder 2">
            <a:extLst>
              <a:ext uri="{FF2B5EF4-FFF2-40B4-BE49-F238E27FC236}">
                <a16:creationId xmlns:a16="http://schemas.microsoft.com/office/drawing/2014/main" id="{D46033E0-D917-4DB5-9976-5A960C04A5C1}"/>
              </a:ext>
            </a:extLst>
          </p:cNvPr>
          <p:cNvSpPr>
            <a:spLocks noGrp="1"/>
          </p:cNvSpPr>
          <p:nvPr>
            <p:ph idx="1"/>
          </p:nvPr>
        </p:nvSpPr>
        <p:spPr>
          <a:xfrm>
            <a:off x="406399" y="2273300"/>
            <a:ext cx="7734301" cy="3213100"/>
          </a:xfrm>
        </p:spPr>
        <p:txBody>
          <a:bodyPr>
            <a:normAutofit fontScale="85000" lnSpcReduction="20000"/>
          </a:bodyPr>
          <a:lstStyle/>
          <a:p>
            <a:r>
              <a:rPr lang="en-GB" dirty="0"/>
              <a:t>Many of the same issues face </a:t>
            </a:r>
            <a:r>
              <a:rPr lang="en-GB" dirty="0" err="1"/>
              <a:t>Telemark</a:t>
            </a:r>
            <a:r>
              <a:rPr lang="en-GB" dirty="0"/>
              <a:t> as in UK when it comes to recruiting and retaining staff in hospitality.</a:t>
            </a:r>
          </a:p>
          <a:p>
            <a:r>
              <a:rPr lang="en-GB" dirty="0"/>
              <a:t>Public funding for product development and business innovation was not apparent, although the study group were informed that the Fruit Village </a:t>
            </a:r>
            <a:r>
              <a:rPr lang="en-GB" dirty="0" err="1"/>
              <a:t>Gvarv</a:t>
            </a:r>
            <a:r>
              <a:rPr lang="en-GB" dirty="0"/>
              <a:t> was developed with support from Innovation Norway</a:t>
            </a:r>
          </a:p>
          <a:p>
            <a:r>
              <a:rPr lang="en-GB" dirty="0"/>
              <a:t>The best product development and business innovation was when the host was passionate about the subject, </a:t>
            </a:r>
            <a:r>
              <a:rPr lang="en-GB" dirty="0" err="1"/>
              <a:t>eg</a:t>
            </a:r>
            <a:r>
              <a:rPr lang="en-GB" dirty="0"/>
              <a:t> </a:t>
            </a:r>
            <a:r>
              <a:rPr lang="en-GB" dirty="0" err="1"/>
              <a:t>Jorid</a:t>
            </a:r>
            <a:r>
              <a:rPr lang="en-GB" dirty="0"/>
              <a:t> Vale, Jon Harald </a:t>
            </a:r>
            <a:r>
              <a:rPr lang="en-GB" dirty="0" err="1"/>
              <a:t>Aspheim</a:t>
            </a:r>
            <a:r>
              <a:rPr lang="en-GB" dirty="0"/>
              <a:t>, </a:t>
            </a:r>
            <a:r>
              <a:rPr lang="en-GB" dirty="0" err="1"/>
              <a:t>Ingeborg</a:t>
            </a:r>
            <a:r>
              <a:rPr lang="en-GB" dirty="0"/>
              <a:t> </a:t>
            </a:r>
            <a:r>
              <a:rPr lang="en-GB" dirty="0" err="1"/>
              <a:t>Lindheim</a:t>
            </a:r>
            <a:r>
              <a:rPr lang="en-GB" dirty="0"/>
              <a:t> and </a:t>
            </a:r>
            <a:r>
              <a:rPr lang="en-GB" dirty="0" err="1"/>
              <a:t>Staale</a:t>
            </a:r>
            <a:r>
              <a:rPr lang="en-GB" dirty="0"/>
              <a:t> Rue.  It should be noted that in each case these people went the extra mile to ensure an amazing experience.</a:t>
            </a:r>
          </a:p>
          <a:p>
            <a:r>
              <a:rPr lang="en-GB" dirty="0"/>
              <a:t>The food &amp; drink offering did not always reflect the true quality of local provenance.</a:t>
            </a:r>
          </a:p>
          <a:p>
            <a:r>
              <a:rPr lang="en-GB" dirty="0">
                <a:solidFill>
                  <a:schemeClr val="tx1"/>
                </a:solidFill>
              </a:rPr>
              <a:t>Accommodation was variable throughout our stay (also at  </a:t>
            </a:r>
            <a:r>
              <a:rPr lang="en-GB" dirty="0" err="1">
                <a:solidFill>
                  <a:schemeClr val="tx1"/>
                </a:solidFill>
                <a:hlinkClick r:id="rId4"/>
              </a:rPr>
              <a:t>Norsj</a:t>
            </a:r>
            <a:r>
              <a:rPr lang="en-GB" dirty="0" err="1">
                <a:hlinkClick r:id="rId4"/>
              </a:rPr>
              <a:t>ø</a:t>
            </a:r>
            <a:r>
              <a:rPr lang="en-GB" dirty="0">
                <a:solidFill>
                  <a:schemeClr val="tx1"/>
                </a:solidFill>
                <a:hlinkClick r:id="rId4"/>
              </a:rPr>
              <a:t> Hotel</a:t>
            </a:r>
            <a:r>
              <a:rPr lang="en-GB" dirty="0">
                <a:solidFill>
                  <a:schemeClr val="tx1"/>
                </a:solidFill>
              </a:rPr>
              <a:t>). The study group experienced different levels of quality, possibly due to ongoing refurbishment.</a:t>
            </a:r>
          </a:p>
        </p:txBody>
      </p:sp>
      <p:sp>
        <p:nvSpPr>
          <p:cNvPr id="5" name="Slide Number Placeholder 4"/>
          <p:cNvSpPr>
            <a:spLocks noGrp="1"/>
          </p:cNvSpPr>
          <p:nvPr>
            <p:ph type="sldNum" sz="quarter" idx="12"/>
          </p:nvPr>
        </p:nvSpPr>
        <p:spPr/>
        <p:txBody>
          <a:bodyPr/>
          <a:lstStyle/>
          <a:p>
            <a:fld id="{4FAB73BC-B049-4115-A692-8D63A059BFB8}" type="slidenum">
              <a:rPr lang="en-US" smtClean="0"/>
              <a:t>20</a:t>
            </a:fld>
            <a:endParaRPr lang="en-US" dirty="0"/>
          </a:p>
        </p:txBody>
      </p:sp>
      <p:sp>
        <p:nvSpPr>
          <p:cNvPr id="6" name="Footer Placeholder 4"/>
          <p:cNvSpPr>
            <a:spLocks noGrp="1"/>
          </p:cNvSpPr>
          <p:nvPr>
            <p:ph type="ftr" sz="quarter" idx="11"/>
          </p:nvPr>
        </p:nvSpPr>
        <p:spPr>
          <a:xfrm>
            <a:off x="561110" y="6391838"/>
            <a:ext cx="3859795" cy="304801"/>
          </a:xfrm>
        </p:spPr>
        <p:txBody>
          <a:bodyPr/>
          <a:lstStyle/>
          <a:p>
            <a:r>
              <a:rPr lang="en-US" dirty="0"/>
              <a:t>ENCORE STUDY GROUP SEPTEMBER 2017</a:t>
            </a:r>
          </a:p>
        </p:txBody>
      </p:sp>
      <p:sp>
        <p:nvSpPr>
          <p:cNvPr id="4" name="TextBox 3"/>
          <p:cNvSpPr txBox="1"/>
          <p:nvPr/>
        </p:nvSpPr>
        <p:spPr>
          <a:xfrm>
            <a:off x="533400" y="5461000"/>
            <a:ext cx="10604500" cy="830997"/>
          </a:xfrm>
          <a:prstGeom prst="rect">
            <a:avLst/>
          </a:prstGeom>
          <a:solidFill>
            <a:schemeClr val="tx2">
              <a:lumMod val="75000"/>
            </a:schemeClr>
          </a:solidFill>
        </p:spPr>
        <p:txBody>
          <a:bodyPr wrap="square" rtlCol="0">
            <a:spAutoFit/>
          </a:bodyPr>
          <a:lstStyle/>
          <a:p>
            <a:pPr algn="ctr"/>
            <a:r>
              <a:rPr lang="en-US" sz="1600" b="1" dirty="0">
                <a:solidFill>
                  <a:schemeClr val="bg1"/>
                </a:solidFill>
              </a:rPr>
              <a:t>The Study Group would like to thank Erasmus, Tourism Angles (UK) and the host businesses for their hospitality and support during this visit. </a:t>
            </a:r>
          </a:p>
          <a:p>
            <a:pPr algn="ctr"/>
            <a:r>
              <a:rPr lang="en-US" sz="1600" b="1" dirty="0">
                <a:solidFill>
                  <a:schemeClr val="bg1"/>
                </a:solidFill>
              </a:rPr>
              <a:t>Particular thanks to Karen Donnelly and Jackie Ellis for the opportunities presented</a:t>
            </a:r>
            <a:r>
              <a:rPr lang="en-US" sz="1600" b="1" dirty="0">
                <a:solidFill>
                  <a:schemeClr val="tx2">
                    <a:lumMod val="75000"/>
                  </a:schemeClr>
                </a:solidFill>
              </a:rPr>
              <a:t>. </a:t>
            </a:r>
          </a:p>
        </p:txBody>
      </p:sp>
      <p:pic>
        <p:nvPicPr>
          <p:cNvPr id="7" name="Picture 6" descr="TA logo.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58500" y="6309359"/>
            <a:ext cx="1333500" cy="548640"/>
          </a:xfrm>
          <a:prstGeom prst="rect">
            <a:avLst/>
          </a:prstGeom>
        </p:spPr>
      </p:pic>
      <p:sp>
        <p:nvSpPr>
          <p:cNvPr id="9" name="TextBox 8"/>
          <p:cNvSpPr txBox="1"/>
          <p:nvPr/>
        </p:nvSpPr>
        <p:spPr>
          <a:xfrm>
            <a:off x="8293100" y="4711700"/>
            <a:ext cx="3263900" cy="246221"/>
          </a:xfrm>
          <a:prstGeom prst="rect">
            <a:avLst/>
          </a:prstGeom>
          <a:noFill/>
        </p:spPr>
        <p:txBody>
          <a:bodyPr wrap="square" rtlCol="0">
            <a:spAutoFit/>
          </a:bodyPr>
          <a:lstStyle/>
          <a:p>
            <a:pPr algn="ctr"/>
            <a:r>
              <a:rPr lang="en-US" sz="1000" dirty="0"/>
              <a:t>Singing for Sunshine at </a:t>
            </a:r>
            <a:r>
              <a:rPr lang="en-GB" sz="1000" dirty="0" err="1"/>
              <a:t>Evju</a:t>
            </a:r>
            <a:r>
              <a:rPr lang="en-GB" sz="1000" dirty="0"/>
              <a:t> </a:t>
            </a:r>
            <a:r>
              <a:rPr lang="en-GB" sz="1000" dirty="0" err="1"/>
              <a:t>Bygdetun</a:t>
            </a:r>
            <a:r>
              <a:rPr lang="en-GB" sz="1000" dirty="0"/>
              <a:t> </a:t>
            </a:r>
            <a:r>
              <a:rPr lang="en-GB" sz="1000" dirty="0" err="1"/>
              <a:t>Sauherad</a:t>
            </a:r>
            <a:r>
              <a:rPr lang="en-GB" sz="1000" dirty="0"/>
              <a:t> </a:t>
            </a:r>
            <a:endParaRPr lang="en-US" sz="1000" dirty="0"/>
          </a:p>
        </p:txBody>
      </p:sp>
      <p:pic>
        <p:nvPicPr>
          <p:cNvPr id="11" name="e62616e6-6690-449f-8116-8f639ebd814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02412" y="2552700"/>
            <a:ext cx="3770488" cy="2120899"/>
          </a:xfrm>
          <a:prstGeom prst="rect">
            <a:avLst/>
          </a:prstGeom>
        </p:spPr>
      </p:pic>
    </p:spTree>
    <p:extLst>
      <p:ext uri="{BB962C8B-B14F-4D97-AF65-F5344CB8AC3E}">
        <p14:creationId xmlns:p14="http://schemas.microsoft.com/office/powerpoint/2010/main" val="2619835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2C9D-BC68-4AA0-BBB1-6BEAB6AA9354}"/>
              </a:ext>
            </a:extLst>
          </p:cNvPr>
          <p:cNvSpPr>
            <a:spLocks noGrp="1"/>
          </p:cNvSpPr>
          <p:nvPr>
            <p:ph type="title"/>
          </p:nvPr>
        </p:nvSpPr>
        <p:spPr/>
        <p:txBody>
          <a:bodyPr/>
          <a:lstStyle/>
          <a:p>
            <a:r>
              <a:rPr lang="en-GB" dirty="0"/>
              <a:t>What is </a:t>
            </a:r>
            <a:r>
              <a:rPr lang="en-GB" b="1" dirty="0"/>
              <a:t>Product Development</a:t>
            </a:r>
            <a:r>
              <a:rPr lang="en-GB" dirty="0"/>
              <a:t>?</a:t>
            </a:r>
          </a:p>
        </p:txBody>
      </p:sp>
      <p:sp>
        <p:nvSpPr>
          <p:cNvPr id="3" name="Content Placeholder 2">
            <a:extLst>
              <a:ext uri="{FF2B5EF4-FFF2-40B4-BE49-F238E27FC236}">
                <a16:creationId xmlns:a16="http://schemas.microsoft.com/office/drawing/2014/main" id="{AB6E1D40-BD9F-4197-8173-805CA95ECD63}"/>
              </a:ext>
            </a:extLst>
          </p:cNvPr>
          <p:cNvSpPr>
            <a:spLocks noGrp="1"/>
          </p:cNvSpPr>
          <p:nvPr>
            <p:ph idx="1"/>
          </p:nvPr>
        </p:nvSpPr>
        <p:spPr>
          <a:xfrm>
            <a:off x="668897" y="2483661"/>
            <a:ext cx="7357503" cy="4134678"/>
          </a:xfrm>
        </p:spPr>
        <p:txBody>
          <a:bodyPr>
            <a:noAutofit/>
          </a:bodyPr>
          <a:lstStyle/>
          <a:p>
            <a:pPr marL="0" indent="0" fontAlgn="t">
              <a:buNone/>
            </a:pPr>
            <a:r>
              <a:rPr lang="en-US" sz="1400" b="1" dirty="0"/>
              <a:t>Product development is essential to keep destinations and tourism products fresh, current and competitive. There are essentially four business innovation options for product development:</a:t>
            </a:r>
            <a:r>
              <a:rPr lang="en-US" sz="1200" b="1" dirty="0"/>
              <a:t> </a:t>
            </a:r>
          </a:p>
          <a:p>
            <a:pPr lvl="1" fontAlgn="t"/>
            <a:r>
              <a:rPr lang="en-US" sz="1200" b="1" dirty="0"/>
              <a:t>Market penetration: </a:t>
            </a:r>
            <a:r>
              <a:rPr lang="en-US" sz="1200" dirty="0"/>
              <a:t>selling existing products or services to existing markets, possibly increasing the quality of offering, being more effective or increasing marketing. </a:t>
            </a:r>
          </a:p>
          <a:p>
            <a:pPr lvl="1" fontAlgn="t"/>
            <a:r>
              <a:rPr lang="en-US" sz="1200" b="1" dirty="0"/>
              <a:t>Market development:</a:t>
            </a:r>
            <a:r>
              <a:rPr lang="en-US" sz="1200" dirty="0"/>
              <a:t> extending existing products or services to new markets. This is often necessary when a market becomes saturated or changes its habits, This may mean promoting in other geographic areas or different market segments.</a:t>
            </a:r>
          </a:p>
          <a:p>
            <a:pPr lvl="1" fontAlgn="t"/>
            <a:r>
              <a:rPr lang="en-US" sz="1200" b="1" dirty="0"/>
              <a:t>Product development: </a:t>
            </a:r>
            <a:r>
              <a:rPr lang="en-US" sz="1200" dirty="0"/>
              <a:t>developing new products or services for existing markets.  This could mean developing something completely new or combining services to create a new angle for an existing market whose needs and wants are already well known.</a:t>
            </a:r>
          </a:p>
          <a:p>
            <a:pPr lvl="1" fontAlgn="t"/>
            <a:r>
              <a:rPr lang="en-US" sz="1200" b="1" dirty="0"/>
              <a:t>Diversification:</a:t>
            </a:r>
            <a:r>
              <a:rPr lang="en-US" sz="1200" dirty="0"/>
              <a:t> this is rarer because it means moving away from core competencies and strengths, and can be expensive. An example would be a farmer who diversifies from arable farming into holiday accommodation - a new service for a new market. </a:t>
            </a:r>
            <a:br>
              <a:rPr lang="en-US" sz="1200" dirty="0"/>
            </a:br>
            <a:endParaRPr lang="en-US" sz="1200" dirty="0"/>
          </a:p>
        </p:txBody>
      </p:sp>
      <p:pic>
        <p:nvPicPr>
          <p:cNvPr id="8" name="Picture 7">
            <a:extLst>
              <a:ext uri="{FF2B5EF4-FFF2-40B4-BE49-F238E27FC236}">
                <a16:creationId xmlns:a16="http://schemas.microsoft.com/office/drawing/2014/main" id="{85C934F4-33B4-4ADF-A95C-01AEF39D41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10613" y="2369361"/>
            <a:ext cx="2635872" cy="3294839"/>
          </a:xfrm>
          <a:prstGeom prst="rect">
            <a:avLst/>
          </a:prstGeom>
        </p:spPr>
      </p:pic>
      <p:sp>
        <p:nvSpPr>
          <p:cNvPr id="4" name="Footer Placeholder 3"/>
          <p:cNvSpPr>
            <a:spLocks noGrp="1"/>
          </p:cNvSpPr>
          <p:nvPr>
            <p:ph type="ftr" sz="quarter" idx="11"/>
          </p:nvPr>
        </p:nvSpPr>
        <p:spPr>
          <a:xfrm>
            <a:off x="738910" y="6214038"/>
            <a:ext cx="3859795" cy="304801"/>
          </a:xfrm>
        </p:spPr>
        <p:txBody>
          <a:bodyPr/>
          <a:lstStyle/>
          <a:p>
            <a:r>
              <a:rPr lang="en-US" dirty="0"/>
              <a:t>ENCORE STUDY GROUP SEPTEMBER 2017</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3</a:t>
            </a:fld>
            <a:endParaRPr lang="en-US" dirty="0"/>
          </a:p>
        </p:txBody>
      </p:sp>
      <p:pic>
        <p:nvPicPr>
          <p:cNvPr id="9" name="Picture 8" descr="TA logo.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3753086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9CC9-DB94-4AF2-83EB-9B04C23D58EF}"/>
              </a:ext>
            </a:extLst>
          </p:cNvPr>
          <p:cNvSpPr>
            <a:spLocks noGrp="1"/>
          </p:cNvSpPr>
          <p:nvPr>
            <p:ph type="title"/>
          </p:nvPr>
        </p:nvSpPr>
        <p:spPr/>
        <p:txBody>
          <a:bodyPr/>
          <a:lstStyle/>
          <a:p>
            <a:r>
              <a:rPr lang="en-GB" dirty="0"/>
              <a:t>The Study Visit</a:t>
            </a:r>
          </a:p>
        </p:txBody>
      </p:sp>
      <p:sp>
        <p:nvSpPr>
          <p:cNvPr id="3" name="Content Placeholder 2">
            <a:extLst>
              <a:ext uri="{FF2B5EF4-FFF2-40B4-BE49-F238E27FC236}">
                <a16:creationId xmlns:a16="http://schemas.microsoft.com/office/drawing/2014/main" id="{15BC38B5-9CF4-4C60-84B7-C7DC08EC5F7F}"/>
              </a:ext>
            </a:extLst>
          </p:cNvPr>
          <p:cNvSpPr>
            <a:spLocks noGrp="1"/>
          </p:cNvSpPr>
          <p:nvPr>
            <p:ph idx="1"/>
          </p:nvPr>
        </p:nvSpPr>
        <p:spPr>
          <a:xfrm>
            <a:off x="5088835" y="2406551"/>
            <a:ext cx="6586330" cy="3837057"/>
          </a:xfrm>
        </p:spPr>
        <p:txBody>
          <a:bodyPr>
            <a:normAutofit lnSpcReduction="10000"/>
          </a:bodyPr>
          <a:lstStyle/>
          <a:p>
            <a:r>
              <a:rPr lang="en-GB" dirty="0"/>
              <a:t>In September 2017, a group of 20 tourism and food professionals visited Norway. Our focus was on food and rural tourism, exploring sense of place and Nordic culture</a:t>
            </a:r>
          </a:p>
          <a:p>
            <a:r>
              <a:rPr lang="en-GB" dirty="0"/>
              <a:t>We visited the area of </a:t>
            </a:r>
            <a:r>
              <a:rPr lang="en-GB" dirty="0" err="1"/>
              <a:t>Midt-Telemark</a:t>
            </a:r>
            <a:r>
              <a:rPr lang="en-GB" dirty="0"/>
              <a:t>, Norway from 22</a:t>
            </a:r>
            <a:r>
              <a:rPr lang="en-GB" baseline="30000" dirty="0"/>
              <a:t>nd</a:t>
            </a:r>
            <a:r>
              <a:rPr lang="en-GB" dirty="0"/>
              <a:t> – 29</a:t>
            </a:r>
            <a:r>
              <a:rPr lang="en-GB" baseline="30000" dirty="0"/>
              <a:t>th</a:t>
            </a:r>
            <a:r>
              <a:rPr lang="en-GB" dirty="0"/>
              <a:t> September, and had the opportunity to meet with representatives from the </a:t>
            </a:r>
            <a:r>
              <a:rPr lang="en-GB" dirty="0">
                <a:hlinkClick r:id="rId2"/>
              </a:rPr>
              <a:t>University College of Southeast Norway</a:t>
            </a:r>
            <a:r>
              <a:rPr lang="en-GB" dirty="0"/>
              <a:t> and many local businesses.</a:t>
            </a:r>
          </a:p>
          <a:p>
            <a:r>
              <a:rPr lang="en-GB" dirty="0"/>
              <a:t>We saw numerous examples of business innovation and product development, and this report is a collaborative effort from six delegates (pictured left) who were considering this subject.</a:t>
            </a:r>
          </a:p>
          <a:p>
            <a:endParaRPr lang="en-GB" dirty="0"/>
          </a:p>
          <a:p>
            <a:endParaRPr lang="en-GB" dirty="0"/>
          </a:p>
        </p:txBody>
      </p:sp>
      <p:pic>
        <p:nvPicPr>
          <p:cNvPr id="5" name="Picture 4">
            <a:extLst>
              <a:ext uri="{FF2B5EF4-FFF2-40B4-BE49-F238E27FC236}">
                <a16:creationId xmlns:a16="http://schemas.microsoft.com/office/drawing/2014/main" id="{58016690-0537-46DF-9239-E4B81DEBB2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918" y="2606606"/>
            <a:ext cx="4948917" cy="2783766"/>
          </a:xfrm>
          <a:prstGeom prst="rect">
            <a:avLst/>
          </a:prstGeom>
        </p:spPr>
      </p:pic>
      <p:sp>
        <p:nvSpPr>
          <p:cNvPr id="4" name="TextBox 3">
            <a:extLst>
              <a:ext uri="{FF2B5EF4-FFF2-40B4-BE49-F238E27FC236}">
                <a16:creationId xmlns:a16="http://schemas.microsoft.com/office/drawing/2014/main" id="{21E1F27D-5103-4084-BBA4-0B6C365B2251}"/>
              </a:ext>
            </a:extLst>
          </p:cNvPr>
          <p:cNvSpPr txBox="1"/>
          <p:nvPr/>
        </p:nvSpPr>
        <p:spPr>
          <a:xfrm>
            <a:off x="139918" y="5590427"/>
            <a:ext cx="4948917" cy="400110"/>
          </a:xfrm>
          <a:prstGeom prst="rect">
            <a:avLst/>
          </a:prstGeom>
          <a:noFill/>
        </p:spPr>
        <p:txBody>
          <a:bodyPr wrap="square" rtlCol="0">
            <a:spAutoFit/>
          </a:bodyPr>
          <a:lstStyle/>
          <a:p>
            <a:pPr algn="ctr"/>
            <a:r>
              <a:rPr lang="en-GB" sz="1000" dirty="0"/>
              <a:t>Study Group left toto right : Sheila Gilmore, Virginia </a:t>
            </a:r>
            <a:r>
              <a:rPr lang="en-GB" sz="1000" dirty="0" err="1"/>
              <a:t>Sumsion</a:t>
            </a:r>
            <a:r>
              <a:rPr lang="en-GB" sz="1000" dirty="0"/>
              <a:t>, Susan Briggs, Jared Bowers, Jack Harris, Stuart Fraser.</a:t>
            </a:r>
          </a:p>
        </p:txBody>
      </p:sp>
      <p:sp>
        <p:nvSpPr>
          <p:cNvPr id="6" name="Footer Placeholder 5"/>
          <p:cNvSpPr>
            <a:spLocks noGrp="1"/>
          </p:cNvSpPr>
          <p:nvPr>
            <p:ph type="ftr" sz="quarter" idx="11"/>
          </p:nvPr>
        </p:nvSpPr>
        <p:spPr>
          <a:xfrm>
            <a:off x="281710" y="6379138"/>
            <a:ext cx="3859795" cy="304801"/>
          </a:xfrm>
        </p:spPr>
        <p:txBody>
          <a:bodyPr/>
          <a:lstStyle/>
          <a:p>
            <a:r>
              <a:rPr lang="en-US" dirty="0"/>
              <a:t>ENCORE STUDY GROUP SEPTEMBER 2017</a:t>
            </a:r>
          </a:p>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4</a:t>
            </a:fld>
            <a:endParaRPr lang="en-US" dirty="0"/>
          </a:p>
        </p:txBody>
      </p:sp>
      <p:pic>
        <p:nvPicPr>
          <p:cNvPr id="8" name="Picture 7" descr="TA logo.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1524545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C103-5953-46F8-A189-EE787272C4C0}"/>
              </a:ext>
            </a:extLst>
          </p:cNvPr>
          <p:cNvSpPr>
            <a:spLocks noGrp="1"/>
          </p:cNvSpPr>
          <p:nvPr>
            <p:ph type="title"/>
          </p:nvPr>
        </p:nvSpPr>
        <p:spPr/>
        <p:txBody>
          <a:bodyPr/>
          <a:lstStyle/>
          <a:p>
            <a:r>
              <a:rPr lang="en-GB" dirty="0"/>
              <a:t>Background on </a:t>
            </a:r>
            <a:r>
              <a:rPr lang="en-GB" b="1" dirty="0" err="1"/>
              <a:t>Telemark</a:t>
            </a:r>
            <a:r>
              <a:rPr lang="en-GB" b="1" dirty="0"/>
              <a:t> Tourism</a:t>
            </a:r>
          </a:p>
        </p:txBody>
      </p:sp>
      <p:sp>
        <p:nvSpPr>
          <p:cNvPr id="3" name="Content Placeholder 2">
            <a:extLst>
              <a:ext uri="{FF2B5EF4-FFF2-40B4-BE49-F238E27FC236}">
                <a16:creationId xmlns:a16="http://schemas.microsoft.com/office/drawing/2014/main" id="{A22A0ED0-2F00-4303-B5DC-34759FBAC9AB}"/>
              </a:ext>
            </a:extLst>
          </p:cNvPr>
          <p:cNvSpPr>
            <a:spLocks noGrp="1"/>
          </p:cNvSpPr>
          <p:nvPr>
            <p:ph idx="1"/>
          </p:nvPr>
        </p:nvSpPr>
        <p:spPr>
          <a:xfrm>
            <a:off x="670188" y="2732288"/>
            <a:ext cx="6946587" cy="3416300"/>
          </a:xfrm>
        </p:spPr>
        <p:txBody>
          <a:bodyPr/>
          <a:lstStyle/>
          <a:p>
            <a:r>
              <a:rPr lang="en-GB" dirty="0"/>
              <a:t>According to </a:t>
            </a:r>
            <a:r>
              <a:rPr lang="en-GB" dirty="0">
                <a:hlinkClick r:id="rId2"/>
              </a:rPr>
              <a:t>Visit </a:t>
            </a:r>
            <a:r>
              <a:rPr lang="en-GB" dirty="0" err="1">
                <a:hlinkClick r:id="rId2"/>
              </a:rPr>
              <a:t>Bø</a:t>
            </a:r>
            <a:r>
              <a:rPr lang="en-GB" dirty="0"/>
              <a:t>, visitors to </a:t>
            </a:r>
            <a:r>
              <a:rPr lang="en-GB" dirty="0" err="1"/>
              <a:t>Telemark</a:t>
            </a:r>
            <a:r>
              <a:rPr lang="en-GB" dirty="0"/>
              <a:t> are primarily domestic. In Summer 98% of visitors are from within Norway, the majority of them travelling with their family, attracted by the seasonal opening of  </a:t>
            </a:r>
            <a:r>
              <a:rPr lang="en-GB" dirty="0">
                <a:hlinkClick r:id="rId3"/>
              </a:rPr>
              <a:t>Bø Sommarland </a:t>
            </a:r>
            <a:r>
              <a:rPr lang="en-GB" dirty="0"/>
              <a:t>water park. </a:t>
            </a:r>
          </a:p>
          <a:p>
            <a:r>
              <a:rPr lang="en-GB" dirty="0"/>
              <a:t>Winter visitors come to ski, with a higher proportion of overseas visitors from Denmark, Germany and the Netherlands.</a:t>
            </a:r>
          </a:p>
          <a:p>
            <a:r>
              <a:rPr lang="en-GB" dirty="0" err="1"/>
              <a:t>Telemark’s</a:t>
            </a:r>
            <a:r>
              <a:rPr lang="en-GB" dirty="0"/>
              <a:t> visitors are attracted by the </a:t>
            </a:r>
            <a:r>
              <a:rPr lang="en-GB" dirty="0" err="1"/>
              <a:t>Telemark</a:t>
            </a:r>
            <a:r>
              <a:rPr lang="en-GB" dirty="0"/>
              <a:t> Canal. The area offers Norway in miniature, from coast to mountain.</a:t>
            </a:r>
          </a:p>
          <a:p>
            <a:endParaRPr lang="en-GB" dirty="0"/>
          </a:p>
          <a:p>
            <a:endParaRPr lang="en-GB" dirty="0"/>
          </a:p>
        </p:txBody>
      </p:sp>
      <p:pic>
        <p:nvPicPr>
          <p:cNvPr id="1026" name="Picture 2" descr="Bilderesultat">
            <a:extLst>
              <a:ext uri="{FF2B5EF4-FFF2-40B4-BE49-F238E27FC236}">
                <a16:creationId xmlns:a16="http://schemas.microsoft.com/office/drawing/2014/main" id="{F0249B14-4F8E-4356-90E9-59FE02AC43A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95284" y="2590369"/>
            <a:ext cx="3242227" cy="344391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Footer Placeholder 3"/>
          <p:cNvSpPr>
            <a:spLocks noGrp="1"/>
          </p:cNvSpPr>
          <p:nvPr>
            <p:ph type="ftr" sz="quarter" idx="11"/>
          </p:nvPr>
        </p:nvSpPr>
        <p:spPr/>
        <p:txBody>
          <a:bodyPr/>
          <a:lstStyle/>
          <a:p>
            <a:r>
              <a:rPr lang="en-US" dirty="0"/>
              <a:t>ENCORE STUDY GROUP SEPTEMBER 2017</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5</a:t>
            </a:fld>
            <a:endParaRPr lang="en-US" dirty="0"/>
          </a:p>
        </p:txBody>
      </p:sp>
      <p:pic>
        <p:nvPicPr>
          <p:cNvPr id="7" name="Picture 6" descr="TA logo.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99700" y="6063706"/>
            <a:ext cx="1714500" cy="705394"/>
          </a:xfrm>
          <a:prstGeom prst="rect">
            <a:avLst/>
          </a:prstGeom>
        </p:spPr>
      </p:pic>
    </p:spTree>
    <p:extLst>
      <p:ext uri="{BB962C8B-B14F-4D97-AF65-F5344CB8AC3E}">
        <p14:creationId xmlns:p14="http://schemas.microsoft.com/office/powerpoint/2010/main" val="2439508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33-6247-45B6-8B20-8B22606C538B}"/>
              </a:ext>
            </a:extLst>
          </p:cNvPr>
          <p:cNvSpPr>
            <a:spLocks noGrp="1"/>
          </p:cNvSpPr>
          <p:nvPr>
            <p:ph type="title"/>
          </p:nvPr>
        </p:nvSpPr>
        <p:spPr/>
        <p:txBody>
          <a:bodyPr/>
          <a:lstStyle/>
          <a:p>
            <a:r>
              <a:rPr lang="en-GB" dirty="0"/>
              <a:t>Background on </a:t>
            </a:r>
            <a:r>
              <a:rPr lang="en-US" altLang="en-US" b="1" dirty="0">
                <a:solidFill>
                  <a:schemeClr val="bg1"/>
                </a:solidFill>
                <a:cs typeface="Arial" panose="020B0604020202020204" pitchFamily="34" charset="0"/>
              </a:rPr>
              <a:t>Fruit Village </a:t>
            </a:r>
            <a:r>
              <a:rPr lang="en-US" altLang="en-US" b="1" dirty="0" err="1">
                <a:solidFill>
                  <a:schemeClr val="bg1"/>
                </a:solidFill>
                <a:cs typeface="Arial" panose="020B0604020202020204" pitchFamily="34" charset="0"/>
              </a:rPr>
              <a:t>Gvarv</a:t>
            </a:r>
            <a:r>
              <a:rPr lang="en-US" altLang="en-US" b="1" dirty="0">
                <a:solidFill>
                  <a:schemeClr val="bg1"/>
                </a:solidFill>
                <a:cs typeface="Arial" panose="020B0604020202020204" pitchFamily="34" charset="0"/>
              </a:rPr>
              <a:t> </a:t>
            </a:r>
            <a:endParaRPr lang="en-GB" b="1" dirty="0">
              <a:solidFill>
                <a:schemeClr val="bg1"/>
              </a:solidFill>
            </a:endParaRPr>
          </a:p>
        </p:txBody>
      </p:sp>
      <p:sp>
        <p:nvSpPr>
          <p:cNvPr id="3" name="Content Placeholder 2">
            <a:extLst>
              <a:ext uri="{FF2B5EF4-FFF2-40B4-BE49-F238E27FC236}">
                <a16:creationId xmlns:a16="http://schemas.microsoft.com/office/drawing/2014/main" id="{CDA1B6D4-3A7B-466D-A16B-619DEFC90CC4}"/>
              </a:ext>
            </a:extLst>
          </p:cNvPr>
          <p:cNvSpPr>
            <a:spLocks noGrp="1"/>
          </p:cNvSpPr>
          <p:nvPr>
            <p:ph idx="1"/>
          </p:nvPr>
        </p:nvSpPr>
        <p:spPr>
          <a:xfrm>
            <a:off x="5435406" y="2656509"/>
            <a:ext cx="6120489" cy="3416300"/>
          </a:xfrm>
        </p:spPr>
        <p:txBody>
          <a:bodyPr/>
          <a:lstStyle/>
          <a:p>
            <a:pPr marL="0" lvl="0" indent="0" defTabSz="914400">
              <a:buClrTx/>
              <a:buSzTx/>
              <a:buNone/>
            </a:pPr>
            <a:r>
              <a:rPr lang="en-US" altLang="en-US" dirty="0">
                <a:solidFill>
                  <a:srgbClr val="222222"/>
                </a:solidFill>
                <a:cs typeface="Arial" panose="020B0604020202020204" pitchFamily="34" charset="0"/>
              </a:rPr>
              <a:t>We visited the </a:t>
            </a:r>
            <a:r>
              <a:rPr lang="en-US" altLang="en-US" dirty="0">
                <a:solidFill>
                  <a:srgbClr val="222222"/>
                </a:solidFill>
                <a:cs typeface="Arial" panose="020B0604020202020204" pitchFamily="34" charset="0"/>
                <a:hlinkClick r:id="rId2"/>
              </a:rPr>
              <a:t>Fruit Village </a:t>
            </a:r>
            <a:r>
              <a:rPr lang="en-US" altLang="en-US" dirty="0" err="1">
                <a:solidFill>
                  <a:srgbClr val="222222"/>
                </a:solidFill>
                <a:cs typeface="Arial" panose="020B0604020202020204" pitchFamily="34" charset="0"/>
                <a:hlinkClick r:id="rId2"/>
              </a:rPr>
              <a:t>Gvarv</a:t>
            </a:r>
            <a:r>
              <a:rPr lang="en-US" altLang="en-US" dirty="0">
                <a:solidFill>
                  <a:srgbClr val="222222"/>
                </a:solidFill>
                <a:cs typeface="Arial" panose="020B0604020202020204" pitchFamily="34" charset="0"/>
              </a:rPr>
              <a:t>, which comprises around 13 food &amp; drink producers &amp; businesses close to Lake </a:t>
            </a:r>
            <a:r>
              <a:rPr lang="en-US" altLang="en-US" dirty="0" err="1">
                <a:solidFill>
                  <a:srgbClr val="222222"/>
                </a:solidFill>
                <a:cs typeface="Arial" panose="020B0604020202020204" pitchFamily="34" charset="0"/>
              </a:rPr>
              <a:t>Norsjo</a:t>
            </a:r>
            <a:r>
              <a:rPr lang="en-US" altLang="en-US" dirty="0">
                <a:solidFill>
                  <a:srgbClr val="222222"/>
                </a:solidFill>
                <a:cs typeface="Arial" panose="020B0604020202020204" pitchFamily="34" charset="0"/>
              </a:rPr>
              <a:t> &amp; the </a:t>
            </a:r>
            <a:r>
              <a:rPr lang="en-US" altLang="en-US" dirty="0" err="1">
                <a:solidFill>
                  <a:srgbClr val="222222"/>
                </a:solidFill>
                <a:cs typeface="Arial" panose="020B0604020202020204" pitchFamily="34" charset="0"/>
              </a:rPr>
              <a:t>Telemark</a:t>
            </a:r>
            <a:r>
              <a:rPr lang="en-US" altLang="en-US" dirty="0">
                <a:solidFill>
                  <a:srgbClr val="222222"/>
                </a:solidFill>
                <a:cs typeface="Arial" panose="020B0604020202020204" pitchFamily="34" charset="0"/>
              </a:rPr>
              <a:t> Canal.</a:t>
            </a:r>
            <a:r>
              <a:rPr lang="en-US" altLang="en-US" dirty="0"/>
              <a:t> </a:t>
            </a:r>
          </a:p>
          <a:p>
            <a:pPr marL="0" lvl="0" indent="0" defTabSz="914400">
              <a:buClrTx/>
              <a:buSzTx/>
              <a:buNone/>
            </a:pPr>
            <a:r>
              <a:rPr lang="en-US" altLang="en-US" dirty="0">
                <a:solidFill>
                  <a:srgbClr val="222222"/>
                </a:solidFill>
                <a:cs typeface="Arial" panose="020B0604020202020204" pitchFamily="34" charset="0"/>
              </a:rPr>
              <a:t>Evolving from a business innovation project by </a:t>
            </a:r>
            <a:r>
              <a:rPr lang="en-US" altLang="en-US" dirty="0">
                <a:solidFill>
                  <a:srgbClr val="222222"/>
                </a:solidFill>
                <a:cs typeface="Arial" panose="020B0604020202020204" pitchFamily="34" charset="0"/>
                <a:hlinkClick r:id="rId3"/>
              </a:rPr>
              <a:t>Visit </a:t>
            </a:r>
            <a:r>
              <a:rPr lang="en-US" altLang="en-US" dirty="0" err="1">
                <a:solidFill>
                  <a:srgbClr val="222222"/>
                </a:solidFill>
                <a:cs typeface="Arial" panose="020B0604020202020204" pitchFamily="34" charset="0"/>
                <a:hlinkClick r:id="rId3"/>
              </a:rPr>
              <a:t>Telemark</a:t>
            </a:r>
            <a:r>
              <a:rPr lang="en-US" altLang="en-US" dirty="0">
                <a:solidFill>
                  <a:srgbClr val="222222"/>
                </a:solidFill>
                <a:cs typeface="Arial" panose="020B0604020202020204" pitchFamily="34" charset="0"/>
              </a:rPr>
              <a:t> </a:t>
            </a:r>
            <a:r>
              <a:rPr lang="en-US" altLang="en-US" dirty="0">
                <a:solidFill>
                  <a:srgbClr val="222222"/>
                </a:solidFill>
                <a:cs typeface="Arial" panose="020B0604020202020204" pitchFamily="34" charset="0"/>
                <a:hlinkClick r:id="rId4"/>
              </a:rPr>
              <a:t>&amp; Innovation Norw</a:t>
            </a:r>
            <a:r>
              <a:rPr lang="en-US" altLang="en-US" dirty="0">
                <a:solidFill>
                  <a:srgbClr val="222222"/>
                </a:solidFill>
                <a:cs typeface="Arial" panose="020B0604020202020204" pitchFamily="34" charset="0"/>
              </a:rPr>
              <a:t>ay the concept started around 2010. and there has been extensive product development, diversification and market penetration as a result</a:t>
            </a:r>
          </a:p>
          <a:p>
            <a:pPr marL="0" lvl="0" indent="0" defTabSz="914400">
              <a:buClrTx/>
              <a:buSzTx/>
              <a:buNone/>
            </a:pPr>
            <a:r>
              <a:rPr lang="en-US" altLang="en-US" dirty="0">
                <a:solidFill>
                  <a:srgbClr val="222222"/>
                </a:solidFill>
                <a:cs typeface="Arial" panose="020B0604020202020204" pitchFamily="34" charset="0"/>
              </a:rPr>
              <a:t>Examples include fruit producers selling fruit juice through roadside outlets, brewery and vineyard tours, &amp; </a:t>
            </a:r>
            <a:r>
              <a:rPr lang="en-US" altLang="en-US" dirty="0">
                <a:solidFill>
                  <a:srgbClr val="222222"/>
                </a:solidFill>
                <a:cs typeface="Arial" panose="020B0604020202020204" pitchFamily="34" charset="0"/>
                <a:hlinkClick r:id="rId5"/>
              </a:rPr>
              <a:t>Epelfest</a:t>
            </a:r>
            <a:r>
              <a:rPr lang="en-US" altLang="en-US" dirty="0">
                <a:solidFill>
                  <a:srgbClr val="222222"/>
                </a:solidFill>
                <a:cs typeface="Arial" panose="020B0604020202020204" pitchFamily="34" charset="0"/>
              </a:rPr>
              <a:t>, the annual apple festival</a:t>
            </a:r>
          </a:p>
          <a:p>
            <a:endParaRPr lang="en-GB" dirty="0"/>
          </a:p>
        </p:txBody>
      </p:sp>
      <p:pic>
        <p:nvPicPr>
          <p:cNvPr id="4" name="Picture 3">
            <a:extLst>
              <a:ext uri="{FF2B5EF4-FFF2-40B4-BE49-F238E27FC236}">
                <a16:creationId xmlns:a16="http://schemas.microsoft.com/office/drawing/2014/main" id="{6192CF1D-1954-4047-A9FE-AF153339B0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4954" y="3007967"/>
            <a:ext cx="3617844" cy="2713383"/>
          </a:xfrm>
          <a:prstGeom prst="rect">
            <a:avLst/>
          </a:prstGeom>
        </p:spPr>
      </p:pic>
      <p:sp>
        <p:nvSpPr>
          <p:cNvPr id="5" name="Footer Placeholder 4"/>
          <p:cNvSpPr>
            <a:spLocks noGrp="1"/>
          </p:cNvSpPr>
          <p:nvPr>
            <p:ph type="ftr" sz="quarter" idx="11"/>
          </p:nvPr>
        </p:nvSpPr>
        <p:spPr/>
        <p:txBody>
          <a:bodyPr/>
          <a:lstStyle/>
          <a:p>
            <a:r>
              <a:rPr lang="en-US" dirty="0"/>
              <a:t>ENCORE STUDY GROUP SEPTEMBER 2017</a:t>
            </a:r>
          </a:p>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6</a:t>
            </a:fld>
            <a:endParaRPr lang="en-US" dirty="0"/>
          </a:p>
        </p:txBody>
      </p:sp>
      <p:pic>
        <p:nvPicPr>
          <p:cNvPr id="7" name="Picture 6" descr="TA logo.jpe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48900" y="6038306"/>
            <a:ext cx="1714500" cy="705394"/>
          </a:xfrm>
          <a:prstGeom prst="rect">
            <a:avLst/>
          </a:prstGeom>
        </p:spPr>
      </p:pic>
    </p:spTree>
    <p:extLst>
      <p:ext uri="{BB962C8B-B14F-4D97-AF65-F5344CB8AC3E}">
        <p14:creationId xmlns:p14="http://schemas.microsoft.com/office/powerpoint/2010/main" val="2673202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02CA-6A72-4080-84A1-156C4D417394}"/>
              </a:ext>
            </a:extLst>
          </p:cNvPr>
          <p:cNvSpPr>
            <a:spLocks noGrp="1"/>
          </p:cNvSpPr>
          <p:nvPr>
            <p:ph type="title"/>
          </p:nvPr>
        </p:nvSpPr>
        <p:spPr/>
        <p:txBody>
          <a:bodyPr/>
          <a:lstStyle/>
          <a:p>
            <a:r>
              <a:rPr lang="en-GB" dirty="0"/>
              <a:t>Product Development – </a:t>
            </a:r>
            <a:br>
              <a:rPr lang="en-GB" dirty="0"/>
            </a:br>
            <a:r>
              <a:rPr lang="en-GB" b="1" dirty="0" err="1"/>
              <a:t>Beveroya</a:t>
            </a:r>
            <a:r>
              <a:rPr lang="en-GB" b="1" dirty="0"/>
              <a:t> Camping</a:t>
            </a:r>
            <a:endParaRPr lang="en-GB" dirty="0"/>
          </a:p>
        </p:txBody>
      </p:sp>
      <p:sp>
        <p:nvSpPr>
          <p:cNvPr id="3" name="Content Placeholder 2">
            <a:extLst>
              <a:ext uri="{FF2B5EF4-FFF2-40B4-BE49-F238E27FC236}">
                <a16:creationId xmlns:a16="http://schemas.microsoft.com/office/drawing/2014/main" id="{DD117BAF-A539-44D2-8C1E-14E91F3AED2F}"/>
              </a:ext>
            </a:extLst>
          </p:cNvPr>
          <p:cNvSpPr>
            <a:spLocks noGrp="1"/>
          </p:cNvSpPr>
          <p:nvPr>
            <p:ph idx="1"/>
          </p:nvPr>
        </p:nvSpPr>
        <p:spPr>
          <a:xfrm>
            <a:off x="612407" y="2653655"/>
            <a:ext cx="7392109" cy="3416300"/>
          </a:xfrm>
        </p:spPr>
        <p:txBody>
          <a:bodyPr>
            <a:normAutofit fontScale="92500" lnSpcReduction="10000"/>
          </a:bodyPr>
          <a:lstStyle/>
          <a:p>
            <a:r>
              <a:rPr lang="en-GB" b="1" dirty="0">
                <a:hlinkClick r:id="rId3"/>
              </a:rPr>
              <a:t>Beveroya Camping</a:t>
            </a:r>
            <a:r>
              <a:rPr lang="en-GB" dirty="0">
                <a:hlinkClick r:id="rId3"/>
              </a:rPr>
              <a:t> </a:t>
            </a:r>
            <a:r>
              <a:rPr lang="en-GB" dirty="0"/>
              <a:t>is located in the community of </a:t>
            </a:r>
            <a:r>
              <a:rPr lang="en-GB" dirty="0" err="1"/>
              <a:t>Bø</a:t>
            </a:r>
            <a:r>
              <a:rPr lang="en-GB" dirty="0"/>
              <a:t>.  The group stayed here for three nights.</a:t>
            </a:r>
          </a:p>
          <a:p>
            <a:r>
              <a:rPr lang="en-GB" dirty="0"/>
              <a:t>The campsite comprises basic cabins as well as newer more modern ones, in which the group stayed.  These have </a:t>
            </a:r>
            <a:r>
              <a:rPr lang="en-GB" dirty="0" err="1"/>
              <a:t>wifi</a:t>
            </a:r>
            <a:r>
              <a:rPr lang="en-GB" dirty="0"/>
              <a:t>, </a:t>
            </a:r>
            <a:r>
              <a:rPr lang="en-GB" dirty="0" err="1"/>
              <a:t>flatscreen</a:t>
            </a:r>
            <a:r>
              <a:rPr lang="en-GB" dirty="0"/>
              <a:t> TV, and a fully fitted and equipped kitchen, with dishwasher, hob, microwave etc.  </a:t>
            </a:r>
          </a:p>
          <a:p>
            <a:r>
              <a:rPr lang="en-GB" dirty="0"/>
              <a:t>Cabins are clean, fresh and also have a washing machine located in the shower-room. Space within the bedrooms was very limited, with no facility to store clothing.</a:t>
            </a:r>
          </a:p>
          <a:p>
            <a:r>
              <a:rPr lang="en-GB" dirty="0"/>
              <a:t>There is a shower facility for those camping in more basic accommodation. </a:t>
            </a:r>
          </a:p>
          <a:p>
            <a:r>
              <a:rPr lang="en-GB" dirty="0"/>
              <a:t>We interviewed the Marketing Manager, </a:t>
            </a:r>
            <a:r>
              <a:rPr lang="en-GB" dirty="0" err="1"/>
              <a:t>Ottar</a:t>
            </a:r>
            <a:r>
              <a:rPr lang="en-GB" dirty="0"/>
              <a:t> </a:t>
            </a:r>
            <a:r>
              <a:rPr lang="en-GB" dirty="0" err="1"/>
              <a:t>Langasdalen</a:t>
            </a:r>
            <a:r>
              <a:rPr lang="en-GB" dirty="0"/>
              <a:t>.</a:t>
            </a:r>
          </a:p>
        </p:txBody>
      </p:sp>
      <p:pic>
        <p:nvPicPr>
          <p:cNvPr id="4" name="Online Media ^0 3">
            <a:hlinkClick r:id="" action="ppaction://media"/>
            <a:extLst>
              <a:ext uri="{FF2B5EF4-FFF2-40B4-BE49-F238E27FC236}">
                <a16:creationId xmlns:a16="http://schemas.microsoft.com/office/drawing/2014/main" id="{BC7C9ADA-EACD-471E-A880-2CB52176B18B}"/>
              </a:ext>
            </a:extLst>
          </p:cNvPr>
          <p:cNvPicPr>
            <a:picLocks noRot="1" noChangeAspect="1"/>
          </p:cNvPicPr>
          <p:nvPr>
            <a:videoFile r:link="rId1"/>
          </p:nvPr>
        </p:nvPicPr>
        <p:blipFill>
          <a:blip r:embed="rId4"/>
          <a:stretch>
            <a:fillRect/>
          </a:stretch>
        </p:blipFill>
        <p:spPr>
          <a:xfrm>
            <a:off x="7976380" y="2982351"/>
            <a:ext cx="3502857" cy="2627143"/>
          </a:xfrm>
          <a:prstGeom prst="rect">
            <a:avLst/>
          </a:prstGeom>
        </p:spPr>
      </p:pic>
      <p:sp>
        <p:nvSpPr>
          <p:cNvPr id="5" name="Footer Placeholder 4"/>
          <p:cNvSpPr>
            <a:spLocks noGrp="1"/>
          </p:cNvSpPr>
          <p:nvPr>
            <p:ph type="ftr" sz="quarter" idx="11"/>
          </p:nvPr>
        </p:nvSpPr>
        <p:spPr/>
        <p:txBody>
          <a:bodyPr/>
          <a:lstStyle/>
          <a:p>
            <a:r>
              <a:rPr lang="en-US" dirty="0"/>
              <a:t>ENCORE STUDY GROUP SEPTEMBER 2017</a:t>
            </a:r>
          </a:p>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7</a:t>
            </a:fld>
            <a:endParaRPr lang="en-US" dirty="0"/>
          </a:p>
        </p:txBody>
      </p:sp>
      <p:pic>
        <p:nvPicPr>
          <p:cNvPr id="7" name="Picture 6" descr="TA logo.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1613258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8DAB-E530-4B21-9418-1B94AB8AA1E8}"/>
              </a:ext>
            </a:extLst>
          </p:cNvPr>
          <p:cNvSpPr>
            <a:spLocks noGrp="1"/>
          </p:cNvSpPr>
          <p:nvPr>
            <p:ph type="title"/>
          </p:nvPr>
        </p:nvSpPr>
        <p:spPr/>
        <p:txBody>
          <a:bodyPr/>
          <a:lstStyle/>
          <a:p>
            <a:r>
              <a:rPr lang="en-GB" dirty="0"/>
              <a:t>Comment - </a:t>
            </a:r>
            <a:r>
              <a:rPr lang="en-GB" b="1" dirty="0" err="1"/>
              <a:t>Beveroya</a:t>
            </a:r>
            <a:r>
              <a:rPr lang="en-GB" b="1" dirty="0"/>
              <a:t> Camping</a:t>
            </a:r>
            <a:endParaRPr lang="en-GB" dirty="0"/>
          </a:p>
        </p:txBody>
      </p:sp>
      <p:sp>
        <p:nvSpPr>
          <p:cNvPr id="3" name="Content Placeholder 2">
            <a:extLst>
              <a:ext uri="{FF2B5EF4-FFF2-40B4-BE49-F238E27FC236}">
                <a16:creationId xmlns:a16="http://schemas.microsoft.com/office/drawing/2014/main" id="{10D5DE2A-44EE-43C4-B71C-817EFF6FF6EE}"/>
              </a:ext>
            </a:extLst>
          </p:cNvPr>
          <p:cNvSpPr txBox="1">
            <a:spLocks/>
          </p:cNvSpPr>
          <p:nvPr/>
        </p:nvSpPr>
        <p:spPr>
          <a:xfrm>
            <a:off x="4731190" y="2914927"/>
            <a:ext cx="6476283"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b="1" dirty="0" err="1"/>
              <a:t>Beveroya</a:t>
            </a:r>
            <a:r>
              <a:rPr lang="en-GB" b="1" dirty="0"/>
              <a:t> Camping</a:t>
            </a:r>
            <a:r>
              <a:rPr lang="en-GB" dirty="0"/>
              <a:t> has developed to meet demand for accommodation for construction workers.</a:t>
            </a:r>
          </a:p>
          <a:p>
            <a:r>
              <a:rPr lang="en-GB" dirty="0"/>
              <a:t>Living areas are excellent, with good facility.</a:t>
            </a:r>
          </a:p>
          <a:p>
            <a:r>
              <a:rPr lang="en-GB" dirty="0"/>
              <a:t>Bedroom space is limited, however, these will suit the client group for which the cabins were designed.</a:t>
            </a:r>
          </a:p>
          <a:p>
            <a:r>
              <a:rPr lang="en-GB" dirty="0"/>
              <a:t>This accommodation is not the same market as family tourism, which would probably require greater overall internal storage, certainly for the UK market.</a:t>
            </a:r>
          </a:p>
        </p:txBody>
      </p:sp>
      <p:sp>
        <p:nvSpPr>
          <p:cNvPr id="4" name="Footer Placeholder 3"/>
          <p:cNvSpPr>
            <a:spLocks noGrp="1"/>
          </p:cNvSpPr>
          <p:nvPr>
            <p:ph type="ftr" sz="quarter" idx="11"/>
          </p:nvPr>
        </p:nvSpPr>
        <p:spPr/>
        <p:txBody>
          <a:bodyPr/>
          <a:lstStyle/>
          <a:p>
            <a:r>
              <a:rPr lang="en-US" dirty="0"/>
              <a:t>ENCORE STUDY GROUP SEPTEMBER 2017</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8</a:t>
            </a:fld>
            <a:endParaRPr lang="en-US" dirty="0"/>
          </a:p>
        </p:txBody>
      </p:sp>
      <p:pic>
        <p:nvPicPr>
          <p:cNvPr id="7" name="Picture 6" descr="TA logo.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pic>
        <p:nvPicPr>
          <p:cNvPr id="8" name="Picture 7" descr="IMG_679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5100" y="2281766"/>
            <a:ext cx="2936875" cy="3915833"/>
          </a:xfrm>
          <a:prstGeom prst="rect">
            <a:avLst/>
          </a:prstGeom>
        </p:spPr>
      </p:pic>
    </p:spTree>
    <p:extLst>
      <p:ext uri="{BB962C8B-B14F-4D97-AF65-F5344CB8AC3E}">
        <p14:creationId xmlns:p14="http://schemas.microsoft.com/office/powerpoint/2010/main" val="4056898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A2BA8-C798-408A-B518-1521974BC3F1}"/>
              </a:ext>
            </a:extLst>
          </p:cNvPr>
          <p:cNvSpPr>
            <a:spLocks noGrp="1"/>
          </p:cNvSpPr>
          <p:nvPr>
            <p:ph type="title"/>
          </p:nvPr>
        </p:nvSpPr>
        <p:spPr>
          <a:xfrm>
            <a:off x="569844" y="973668"/>
            <a:ext cx="11092070" cy="706964"/>
          </a:xfrm>
        </p:spPr>
        <p:txBody>
          <a:bodyPr/>
          <a:lstStyle/>
          <a:p>
            <a:r>
              <a:rPr lang="en-GB" dirty="0"/>
              <a:t>Business Innovation - </a:t>
            </a:r>
            <a:br>
              <a:rPr lang="en-GB" dirty="0"/>
            </a:br>
            <a:r>
              <a:rPr lang="en-GB" dirty="0"/>
              <a:t>       </a:t>
            </a:r>
            <a:r>
              <a:rPr lang="en-GB" b="1" dirty="0" err="1"/>
              <a:t>Hardangervidda</a:t>
            </a:r>
            <a:r>
              <a:rPr lang="en-GB" b="1" dirty="0"/>
              <a:t> National Park Centre</a:t>
            </a:r>
          </a:p>
        </p:txBody>
      </p:sp>
      <p:sp>
        <p:nvSpPr>
          <p:cNvPr id="3" name="Content Placeholder 2">
            <a:extLst>
              <a:ext uri="{FF2B5EF4-FFF2-40B4-BE49-F238E27FC236}">
                <a16:creationId xmlns:a16="http://schemas.microsoft.com/office/drawing/2014/main" id="{0F21F783-8EBB-4A6B-A09C-2D87F9048F11}"/>
              </a:ext>
            </a:extLst>
          </p:cNvPr>
          <p:cNvSpPr>
            <a:spLocks noGrp="1"/>
          </p:cNvSpPr>
          <p:nvPr>
            <p:ph idx="1"/>
          </p:nvPr>
        </p:nvSpPr>
        <p:spPr>
          <a:xfrm>
            <a:off x="457200" y="2576995"/>
            <a:ext cx="6959600" cy="3876813"/>
          </a:xfrm>
        </p:spPr>
        <p:txBody>
          <a:bodyPr>
            <a:normAutofit lnSpcReduction="10000"/>
          </a:bodyPr>
          <a:lstStyle/>
          <a:p>
            <a:r>
              <a:rPr lang="en-GB" dirty="0"/>
              <a:t>The </a:t>
            </a:r>
            <a:r>
              <a:rPr lang="en-GB" b="1" dirty="0">
                <a:hlinkClick r:id="rId3"/>
              </a:rPr>
              <a:t>Hardangervidda National Park Centre </a:t>
            </a:r>
            <a:r>
              <a:rPr lang="en-GB" dirty="0"/>
              <a:t>is a government owned part of Europe's largest national park, </a:t>
            </a:r>
            <a:r>
              <a:rPr lang="en-GB" dirty="0" err="1"/>
              <a:t>Hardangervidda</a:t>
            </a:r>
            <a:r>
              <a:rPr lang="en-GB" dirty="0"/>
              <a:t>. </a:t>
            </a:r>
          </a:p>
          <a:p>
            <a:r>
              <a:rPr lang="en-GB" dirty="0"/>
              <a:t>The award-winning nature and reindeer exhibition opened in 2013 with 22 interactive installations and a cinema. One of the more impressive installations includes pictures and video from a camera attached to the reindeer Bella for one year (2012), following her on the </a:t>
            </a:r>
            <a:r>
              <a:rPr lang="en-GB" dirty="0" err="1"/>
              <a:t>Hardangervidda</a:t>
            </a:r>
            <a:r>
              <a:rPr lang="en-GB" dirty="0"/>
              <a:t> plateau. </a:t>
            </a:r>
          </a:p>
          <a:p>
            <a:r>
              <a:rPr lang="en-GB" dirty="0"/>
              <a:t>There is also a stunning viewing platform situated next to the cafe and useful information on the local area and wildlife. We interviewed </a:t>
            </a:r>
            <a:r>
              <a:rPr lang="en-GB" dirty="0" err="1"/>
              <a:t>Staale</a:t>
            </a:r>
            <a:r>
              <a:rPr lang="en-GB" dirty="0"/>
              <a:t> Rue, the centre manager and host, who advised that the centre receives approximately 12,000 visitors per annum. </a:t>
            </a:r>
          </a:p>
          <a:p>
            <a:endParaRPr lang="en-GB" dirty="0"/>
          </a:p>
        </p:txBody>
      </p:sp>
      <p:pic>
        <p:nvPicPr>
          <p:cNvPr id="5" name="Online Media ^0 4">
            <a:hlinkClick r:id="" action="ppaction://media"/>
            <a:extLst>
              <a:ext uri="{FF2B5EF4-FFF2-40B4-BE49-F238E27FC236}">
                <a16:creationId xmlns:a16="http://schemas.microsoft.com/office/drawing/2014/main" id="{82AEB30E-8C7B-4A6C-ADC1-1BE0A129A848}"/>
              </a:ext>
            </a:extLst>
          </p:cNvPr>
          <p:cNvPicPr>
            <a:picLocks noRot="1" noChangeAspect="1"/>
          </p:cNvPicPr>
          <p:nvPr>
            <a:videoFile r:link="rId1"/>
          </p:nvPr>
        </p:nvPicPr>
        <p:blipFill>
          <a:blip r:embed="rId4"/>
          <a:stretch>
            <a:fillRect/>
          </a:stretch>
        </p:blipFill>
        <p:spPr>
          <a:xfrm>
            <a:off x="7474226" y="2723322"/>
            <a:ext cx="4037495" cy="3028121"/>
          </a:xfrm>
          <a:prstGeom prst="rect">
            <a:avLst/>
          </a:prstGeom>
        </p:spPr>
      </p:pic>
      <p:sp>
        <p:nvSpPr>
          <p:cNvPr id="4" name="Footer Placeholder 3"/>
          <p:cNvSpPr>
            <a:spLocks noGrp="1"/>
          </p:cNvSpPr>
          <p:nvPr>
            <p:ph type="ftr" sz="quarter" idx="11"/>
          </p:nvPr>
        </p:nvSpPr>
        <p:spPr>
          <a:xfrm>
            <a:off x="510310" y="6553199"/>
            <a:ext cx="3859795" cy="304801"/>
          </a:xfrm>
        </p:spPr>
        <p:txBody>
          <a:bodyPr/>
          <a:lstStyle/>
          <a:p>
            <a:r>
              <a:rPr lang="en-US" dirty="0"/>
              <a:t>ENCORE STUDY GROUP SEPTEMBER 2017</a:t>
            </a:r>
          </a:p>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9</a:t>
            </a:fld>
            <a:endParaRPr lang="en-US" dirty="0"/>
          </a:p>
        </p:txBody>
      </p:sp>
      <p:pic>
        <p:nvPicPr>
          <p:cNvPr id="7" name="Picture 6" descr="TA logo.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8700" y="6025606"/>
            <a:ext cx="1714500" cy="705394"/>
          </a:xfrm>
          <a:prstGeom prst="rect">
            <a:avLst/>
          </a:prstGeom>
        </p:spPr>
      </p:pic>
    </p:spTree>
    <p:extLst>
      <p:ext uri="{BB962C8B-B14F-4D97-AF65-F5344CB8AC3E}">
        <p14:creationId xmlns:p14="http://schemas.microsoft.com/office/powerpoint/2010/main" val="25027507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1688</TotalTime>
  <Words>2095</Words>
  <Application>Microsoft Office PowerPoint</Application>
  <PresentationFormat>Widescreen</PresentationFormat>
  <Paragraphs>177</Paragraphs>
  <Slides>20</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Wingdings 3</vt:lpstr>
      <vt:lpstr>Ion Boardroom</vt:lpstr>
      <vt:lpstr>Business Innovation &amp; Product Development</vt:lpstr>
      <vt:lpstr>PowerPoint Presentation</vt:lpstr>
      <vt:lpstr>What is Product Development?</vt:lpstr>
      <vt:lpstr>The Study Visit</vt:lpstr>
      <vt:lpstr>Background on Telemark Tourism</vt:lpstr>
      <vt:lpstr>Background on Fruit Village Gvarv </vt:lpstr>
      <vt:lpstr>Product Development –  Beveroya Camping</vt:lpstr>
      <vt:lpstr>Comment - Beveroya Camping</vt:lpstr>
      <vt:lpstr>Business Innovation -         Hardangervidda National Park Centre</vt:lpstr>
      <vt:lpstr>Comment –  Hardangervidda National Park Visitor Centre </vt:lpstr>
      <vt:lpstr>Market Penetration – Evju Bygdetun Sauherad  </vt:lpstr>
      <vt:lpstr>Comment - Evju Bygdetun Sauherad </vt:lpstr>
      <vt:lpstr>Diversification – Lindheim Brewery</vt:lpstr>
      <vt:lpstr>Comment – Lindheim Brewery</vt:lpstr>
      <vt:lpstr>Market Penetration - Øvre Verket</vt:lpstr>
      <vt:lpstr>Comment - Øvre Verket</vt:lpstr>
      <vt:lpstr>Comparison –  Epelfest (Telemark) &amp; Apple Day (UK)</vt:lpstr>
      <vt:lpstr>Comparison –  Epelfest (Telemark) &amp; Apple Day (UK)</vt:lpstr>
      <vt:lpstr>Academic Perspective Gudrun Helgadottir  &amp; Students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Development &amp; Innovation</dc:title>
  <dc:creator>sheena borthwick</dc:creator>
  <cp:lastModifiedBy>The Manager</cp:lastModifiedBy>
  <cp:revision>62</cp:revision>
  <dcterms:created xsi:type="dcterms:W3CDTF">2017-09-25T16:18:28Z</dcterms:created>
  <dcterms:modified xsi:type="dcterms:W3CDTF">2017-10-11T09:13:51Z</dcterms:modified>
</cp:coreProperties>
</file>